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33.xml" ContentType="application/vnd.openxmlformats-officedocument.presentationml.slide+xml"/>
  <Default Extension="bin" ContentType="application/vnd.openxmlformats-officedocument.presentationml.printerSettings"/>
  <Override PartName="/ppt/embeddings/oleObject5.bin" ContentType="application/vnd.openxmlformats-officedocument.oleObject"/>
  <Override PartName="/ppt/notesSlides/notesSlide13.xml" ContentType="application/vnd.openxmlformats-officedocument.presentationml.notesSlide+xml"/>
  <Default Extension="wmf" ContentType="image/x-wmf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drawings/drawing2.xml" ContentType="application/vnd.openxmlformats-officedocument.drawingml.chartshapes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46.xml" ContentType="application/vnd.openxmlformats-officedocument.presentationml.slide+xml"/>
  <Override PartName="/ppt/charts/chart4.xml" ContentType="application/vnd.openxmlformats-officedocument.drawingml.chart+xml"/>
  <Override PartName="/ppt/notesSlides/notesSlide8.xml" ContentType="application/vnd.openxmlformats-officedocument.presentationml.notesSlide+xml"/>
  <Override PartName="/ppt/embeddings/oleObject2.bin" ContentType="application/vnd.openxmlformats-officedocument.oleObject"/>
  <Override PartName="/ppt/slideLayouts/slideLayout14.xml" ContentType="application/vnd.openxmlformats-officedocument.presentationml.slideLayout+xml"/>
  <Override PartName="/ppt/theme/themeOverride4.xml" ContentType="application/vnd.openxmlformats-officedocument.themeOverr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embeddings/oleObject6.bin" ContentType="application/vnd.openxmlformats-officedocument.oleObject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Default Extension="xls" ContentType="application/vnd.ms-exce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charts/chart1.xml" ContentType="application/vnd.openxmlformats-officedocument.drawingml.chart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Default Extension="vml" ContentType="application/vnd.openxmlformats-officedocument.vmlDrawing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notesSlides/notesSlide9.xml" ContentType="application/vnd.openxmlformats-officedocument.presentationml.notesSlide+xml"/>
  <Override PartName="/ppt/embeddings/oleObject3.bin" ContentType="application/vnd.openxmlformats-officedocument.oleObject"/>
  <Default Extension="emf" ContentType="image/x-emf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1.xml" ContentType="application/vnd.openxmlformats-officedocument.presentationml.slide+xml"/>
  <Default Extension="xlsx" ContentType="application/vnd.openxmlformats-officedocument.spreadsheetml.sheet"/>
  <Override PartName="/ppt/slides/slide21.xml" ContentType="application/vnd.openxmlformats-officedocument.presentationml.slide+xml"/>
  <Override PartName="/ppt/embeddings/oleObject7.bin" ContentType="application/vnd.openxmlformats-officedocument.oleObject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charts/chart2.xml" ContentType="application/vnd.openxmlformats-officedocument.drawingml.char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theme/themeOverride2.xml" ContentType="application/vnd.openxmlformats-officedocument.themeOverride+xml"/>
  <Override PartName="/ppt/notesSlides/notesSlide19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48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embeddings/oleObject4.bin" ContentType="application/vnd.openxmlformats-officedocument.oleObject"/>
  <Override PartName="/ppt/viewProps.xml" ContentType="application/vnd.openxmlformats-officedocument.presentationml.viewProps+xml"/>
  <Override PartName="/ppt/slides/slide29.xml" ContentType="application/vnd.openxmlformats-officedocument.presentationml.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drawings/drawing1.xml" ContentType="application/vnd.openxmlformats-officedocument.drawingml.chartshapes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22.xml" ContentType="application/vnd.openxmlformats-officedocument.presentationml.slide+xml"/>
  <Override PartName="/ppt/embeddings/oleObject8.bin" ContentType="application/vnd.openxmlformats-officedocument.oleObject"/>
  <Override PartName="/ppt/slides/slide41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charts/chart3.xml" ContentType="application/vnd.openxmlformats-officedocument.drawingml.chart+xml"/>
  <Override PartName="/ppt/embeddings/oleObject1.bin" ContentType="application/vnd.openxmlformats-officedocument.oleObject"/>
  <Override PartName="/ppt/slideLayouts/slideLayout13.xml" ContentType="application/vnd.openxmlformats-officedocument.presentationml.slideLayout+xml"/>
  <Override PartName="/ppt/theme/themeOverride3.xml" ContentType="application/vnd.openxmlformats-officedocument.themeOverride+xml"/>
  <Default Extension="png" ContentType="image/png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74" r:id="rId2"/>
    <p:sldId id="264" r:id="rId3"/>
    <p:sldId id="328" r:id="rId4"/>
    <p:sldId id="337" r:id="rId5"/>
    <p:sldId id="330" r:id="rId6"/>
    <p:sldId id="385" r:id="rId7"/>
    <p:sldId id="270" r:id="rId8"/>
    <p:sldId id="386" r:id="rId9"/>
    <p:sldId id="383" r:id="rId10"/>
    <p:sldId id="272" r:id="rId11"/>
    <p:sldId id="424" r:id="rId12"/>
    <p:sldId id="415" r:id="rId13"/>
    <p:sldId id="380" r:id="rId14"/>
    <p:sldId id="390" r:id="rId15"/>
    <p:sldId id="426" r:id="rId16"/>
    <p:sldId id="436" r:id="rId17"/>
    <p:sldId id="438" r:id="rId18"/>
    <p:sldId id="305" r:id="rId19"/>
    <p:sldId id="331" r:id="rId20"/>
    <p:sldId id="421" r:id="rId21"/>
    <p:sldId id="429" r:id="rId22"/>
    <p:sldId id="420" r:id="rId23"/>
    <p:sldId id="439" r:id="rId24"/>
    <p:sldId id="338" r:id="rId25"/>
    <p:sldId id="303" r:id="rId26"/>
    <p:sldId id="417" r:id="rId27"/>
    <p:sldId id="302" r:id="rId28"/>
    <p:sldId id="440" r:id="rId29"/>
    <p:sldId id="441" r:id="rId30"/>
    <p:sldId id="442" r:id="rId31"/>
    <p:sldId id="443" r:id="rId32"/>
    <p:sldId id="444" r:id="rId33"/>
    <p:sldId id="445" r:id="rId34"/>
    <p:sldId id="448" r:id="rId35"/>
    <p:sldId id="449" r:id="rId36"/>
    <p:sldId id="456" r:id="rId37"/>
    <p:sldId id="447" r:id="rId38"/>
    <p:sldId id="454" r:id="rId39"/>
    <p:sldId id="451" r:id="rId40"/>
    <p:sldId id="452" r:id="rId41"/>
    <p:sldId id="457" r:id="rId42"/>
    <p:sldId id="459" r:id="rId43"/>
    <p:sldId id="460" r:id="rId44"/>
    <p:sldId id="461" r:id="rId45"/>
    <p:sldId id="465" r:id="rId46"/>
    <p:sldId id="339" r:id="rId47"/>
    <p:sldId id="466" r:id="rId48"/>
    <p:sldId id="468" r:id="rId49"/>
    <p:sldId id="317" r:id="rId50"/>
    <p:sldId id="467" r:id="rId51"/>
    <p:sldId id="387" r:id="rId52"/>
    <p:sldId id="437" r:id="rId53"/>
    <p:sldId id="463" r:id="rId54"/>
  </p:sldIdLst>
  <p:sldSz cx="9144000" cy="6858000" type="screen4x3"/>
  <p:notesSz cx="7010400" cy="9296400"/>
  <p:defaultTextStyle>
    <a:defPPr>
      <a:defRPr lang="en-C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Arial" pitchFamily="-108" charset="0"/>
        <a:cs typeface="Arial" pitchFamily="-108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Arial" pitchFamily="-108" charset="0"/>
        <a:cs typeface="Arial" pitchFamily="-108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Arial" pitchFamily="-108" charset="0"/>
        <a:cs typeface="Arial" pitchFamily="-108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Arial" pitchFamily="-108" charset="0"/>
        <a:cs typeface="Arial" pitchFamily="-108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Arial" pitchFamily="-108" charset="0"/>
        <a:cs typeface="Arial" pitchFamily="-108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8" charset="0"/>
        <a:ea typeface="Arial" pitchFamily="-108" charset="0"/>
        <a:cs typeface="Arial" pitchFamily="-108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8" charset="0"/>
        <a:ea typeface="Arial" pitchFamily="-108" charset="0"/>
        <a:cs typeface="Arial" pitchFamily="-108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8" charset="0"/>
        <a:ea typeface="Arial" pitchFamily="-108" charset="0"/>
        <a:cs typeface="Arial" pitchFamily="-108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8" charset="0"/>
        <a:ea typeface="Arial" pitchFamily="-108" charset="0"/>
        <a:cs typeface="Arial" pitchFamily="-10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0D0E2C"/>
    <a:srgbClr val="FFAF0B"/>
    <a:srgbClr val="FFFEB6"/>
    <a:srgbClr val="FF9900"/>
    <a:srgbClr val="004800"/>
    <a:srgbClr val="DDDDDD"/>
    <a:srgbClr val="CC0000"/>
    <a:srgbClr val="669900"/>
    <a:srgbClr val="009900"/>
    <a:srgbClr val="008000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8787" autoAdjust="0"/>
    <p:restoredTop sz="97700" autoAdjust="0"/>
  </p:normalViewPr>
  <p:slideViewPr>
    <p:cSldViewPr>
      <p:cViewPr>
        <p:scale>
          <a:sx n="100" d="100"/>
          <a:sy n="100" d="100"/>
        </p:scale>
        <p:origin x="1048" y="-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C:\Firefighter%20Results%20Table%20with%20Second%20Hamilton%20Burn.xlsx" TargetMode="External"/><Relationship Id="rId3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package" Target="../embeddings/Microsoft_Excel_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package" Target="../embeddings/Microsoft_Excel_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oleObject" Target="file:///C:\Firefighter%20Results%20Table%20with%20Second%20Hamilton%20Burn.xlsx" TargetMode="External"/><Relationship Id="rId3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948942694106785"/>
          <c:y val="0.0317877656875508"/>
          <c:w val="0.885340206452157"/>
          <c:h val="0.73988983765908"/>
        </c:manualLayout>
      </c:layout>
      <c:barChart>
        <c:barDir val="col"/>
        <c:grouping val="clustered"/>
        <c:ser>
          <c:idx val="0"/>
          <c:order val="0"/>
          <c:spPr>
            <a:solidFill>
              <a:schemeClr val="accent2"/>
            </a:solidFill>
          </c:spPr>
          <c:cat>
            <c:strRef>
              <c:f>Formaldehyde!$B$2:$B$30</c:f>
              <c:strCache>
                <c:ptCount val="29"/>
                <c:pt idx="0">
                  <c:v>AFD1</c:v>
                </c:pt>
                <c:pt idx="1">
                  <c:v>AFD2</c:v>
                </c:pt>
                <c:pt idx="2">
                  <c:v>AFD3</c:v>
                </c:pt>
                <c:pt idx="3">
                  <c:v>AFD4</c:v>
                </c:pt>
                <c:pt idx="4">
                  <c:v>AFD5</c:v>
                </c:pt>
                <c:pt idx="6">
                  <c:v>BFD1</c:v>
                </c:pt>
                <c:pt idx="7">
                  <c:v>BFD2</c:v>
                </c:pt>
                <c:pt idx="8">
                  <c:v>BFD3</c:v>
                </c:pt>
                <c:pt idx="9">
                  <c:v>BFD4</c:v>
                </c:pt>
                <c:pt idx="11">
                  <c:v>CFD1</c:v>
                </c:pt>
                <c:pt idx="12">
                  <c:v>CFD2</c:v>
                </c:pt>
                <c:pt idx="13">
                  <c:v>CFD3</c:v>
                </c:pt>
                <c:pt idx="14">
                  <c:v>CFD4</c:v>
                </c:pt>
                <c:pt idx="15">
                  <c:v>CFD5</c:v>
                </c:pt>
                <c:pt idx="16">
                  <c:v>CFD6</c:v>
                </c:pt>
                <c:pt idx="17">
                  <c:v>CFD7</c:v>
                </c:pt>
                <c:pt idx="18">
                  <c:v>CFD8</c:v>
                </c:pt>
                <c:pt idx="20">
                  <c:v>DFD1</c:v>
                </c:pt>
                <c:pt idx="21">
                  <c:v>DFD2</c:v>
                </c:pt>
                <c:pt idx="22">
                  <c:v>DFD3</c:v>
                </c:pt>
                <c:pt idx="24">
                  <c:v>EFD1</c:v>
                </c:pt>
                <c:pt idx="25">
                  <c:v>EFD2</c:v>
                </c:pt>
                <c:pt idx="26">
                  <c:v>EFD3</c:v>
                </c:pt>
                <c:pt idx="27">
                  <c:v>EFD4</c:v>
                </c:pt>
                <c:pt idx="28">
                  <c:v>EFD5</c:v>
                </c:pt>
              </c:strCache>
            </c:strRef>
          </c:cat>
          <c:val>
            <c:numRef>
              <c:f>Formaldehyde!$C$2:$C$30</c:f>
              <c:numCache>
                <c:formatCode>General</c:formatCode>
                <c:ptCount val="29"/>
                <c:pt idx="0">
                  <c:v>1.39</c:v>
                </c:pt>
                <c:pt idx="1">
                  <c:v>2.07</c:v>
                </c:pt>
                <c:pt idx="2">
                  <c:v>1.75</c:v>
                </c:pt>
                <c:pt idx="3">
                  <c:v>1.47</c:v>
                </c:pt>
                <c:pt idx="4">
                  <c:v>0.78</c:v>
                </c:pt>
                <c:pt idx="6">
                  <c:v>3.05</c:v>
                </c:pt>
                <c:pt idx="7">
                  <c:v>3.89</c:v>
                </c:pt>
                <c:pt idx="8">
                  <c:v>3.25</c:v>
                </c:pt>
                <c:pt idx="9">
                  <c:v>3.4</c:v>
                </c:pt>
                <c:pt idx="11">
                  <c:v>5.85</c:v>
                </c:pt>
                <c:pt idx="12">
                  <c:v>7.2</c:v>
                </c:pt>
                <c:pt idx="13">
                  <c:v>5.81</c:v>
                </c:pt>
                <c:pt idx="14">
                  <c:v>6.96</c:v>
                </c:pt>
                <c:pt idx="15">
                  <c:v>3.07</c:v>
                </c:pt>
                <c:pt idx="16">
                  <c:v>6.38</c:v>
                </c:pt>
                <c:pt idx="17">
                  <c:v>5.81</c:v>
                </c:pt>
                <c:pt idx="18">
                  <c:v>5.76</c:v>
                </c:pt>
                <c:pt idx="20">
                  <c:v>7.98</c:v>
                </c:pt>
                <c:pt idx="21">
                  <c:v>10.16</c:v>
                </c:pt>
                <c:pt idx="22">
                  <c:v>5.33</c:v>
                </c:pt>
                <c:pt idx="24">
                  <c:v>7.45</c:v>
                </c:pt>
                <c:pt idx="25">
                  <c:v>8.89</c:v>
                </c:pt>
                <c:pt idx="26">
                  <c:v>8.64</c:v>
                </c:pt>
                <c:pt idx="27">
                  <c:v>6.859999999999998</c:v>
                </c:pt>
                <c:pt idx="28">
                  <c:v>10.29</c:v>
                </c:pt>
              </c:numCache>
            </c:numRef>
          </c:val>
        </c:ser>
        <c:dLbls/>
        <c:axId val="498860072"/>
        <c:axId val="498881208"/>
      </c:barChart>
      <c:catAx>
        <c:axId val="49886007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400"/>
                  <a:t>Firefighter</a:t>
                </a:r>
                <a:r>
                  <a:rPr lang="en-US"/>
                  <a:t> </a:t>
                </a:r>
                <a:r>
                  <a:rPr lang="en-US" sz="1400"/>
                  <a:t>ID</a:t>
                </a:r>
              </a:p>
            </c:rich>
          </c:tx>
          <c:layout/>
        </c:title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498881208"/>
        <c:crosses val="autoZero"/>
        <c:auto val="1"/>
        <c:lblAlgn val="ctr"/>
        <c:lblOffset val="100"/>
        <c:tickLblSkip val="1"/>
      </c:catAx>
      <c:valAx>
        <c:axId val="498881208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400"/>
                  <a:t>Formaldehyde (ppm)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498860072"/>
        <c:crosses val="autoZero"/>
        <c:crossBetween val="between"/>
      </c:valAx>
      <c:spPr>
        <a:ln w="25400">
          <a:solidFill>
            <a:srgbClr val="000000"/>
          </a:solidFill>
        </a:ln>
      </c:spPr>
    </c:plotArea>
    <c:plotVisOnly val="1"/>
    <c:dispBlanksAs val="gap"/>
  </c:chart>
  <c:externalData r:id="rId2"/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18686868686869"/>
          <c:y val="0.0569948186528497"/>
          <c:w val="0.854656583566752"/>
          <c:h val="0.642487046632124"/>
        </c:manualLayout>
      </c:layout>
      <c:lineChart>
        <c:grouping val="standard"/>
        <c:ser>
          <c:idx val="0"/>
          <c:order val="0"/>
          <c:tx>
            <c:strRef>
              <c:f>NHANES!$B$14</c:f>
              <c:strCache>
                <c:ptCount val="1"/>
                <c:pt idx="0">
                  <c:v>non smokers (NHANES)</c:v>
                </c:pt>
              </c:strCache>
            </c:strRef>
          </c:tx>
          <c:spPr>
            <a:ln w="38379">
              <a:solidFill>
                <a:srgbClr val="FF0000"/>
              </a:solidFill>
              <a:prstDash val="solid"/>
            </a:ln>
          </c:spPr>
          <c:marker>
            <c:symbol val="circle"/>
            <c:size val="7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cat>
            <c:strRef>
              <c:f>NHANES!$A$15:$A$20</c:f>
              <c:strCache>
                <c:ptCount val="6"/>
                <c:pt idx="0">
                  <c:v>1-OH Naphthalene</c:v>
                </c:pt>
                <c:pt idx="1">
                  <c:v>2-OH Naphthalene</c:v>
                </c:pt>
                <c:pt idx="2">
                  <c:v>9-OH Fluorene</c:v>
                </c:pt>
                <c:pt idx="3">
                  <c:v>2-OH Fluorene</c:v>
                </c:pt>
                <c:pt idx="4">
                  <c:v>4-OH Phenanthrene</c:v>
                </c:pt>
                <c:pt idx="5">
                  <c:v>2-OH Phenanthrene</c:v>
                </c:pt>
              </c:strCache>
            </c:strRef>
          </c:cat>
          <c:val>
            <c:numRef>
              <c:f>NHANES!$B$15:$B$20</c:f>
              <c:numCache>
                <c:formatCode>0</c:formatCode>
                <c:ptCount val="6"/>
                <c:pt idx="0">
                  <c:v>1523.0</c:v>
                </c:pt>
                <c:pt idx="1">
                  <c:v>1682.0</c:v>
                </c:pt>
                <c:pt idx="2">
                  <c:v>200.0</c:v>
                </c:pt>
                <c:pt idx="3">
                  <c:v>236.0</c:v>
                </c:pt>
                <c:pt idx="4">
                  <c:v>39.0</c:v>
                </c:pt>
                <c:pt idx="5">
                  <c:v>48.0</c:v>
                </c:pt>
              </c:numCache>
            </c:numRef>
          </c:val>
        </c:ser>
        <c:ser>
          <c:idx val="1"/>
          <c:order val="1"/>
          <c:tx>
            <c:strRef>
              <c:f>NHANES!$C$14</c:f>
              <c:strCache>
                <c:ptCount val="1"/>
                <c:pt idx="0">
                  <c:v>smokers (NHANES)</c:v>
                </c:pt>
              </c:strCache>
            </c:strRef>
          </c:tx>
          <c:spPr>
            <a:ln w="38379">
              <a:solidFill>
                <a:srgbClr val="000090"/>
              </a:solidFill>
              <a:prstDash val="solid"/>
            </a:ln>
          </c:spPr>
          <c:marker>
            <c:symbol val="square"/>
            <c:size val="7"/>
            <c:spPr>
              <a:solidFill>
                <a:srgbClr val="000090"/>
              </a:solidFill>
              <a:ln>
                <a:solidFill>
                  <a:srgbClr val="000090"/>
                </a:solidFill>
                <a:prstDash val="solid"/>
              </a:ln>
            </c:spPr>
          </c:marker>
          <c:cat>
            <c:strRef>
              <c:f>NHANES!$A$15:$A$20</c:f>
              <c:strCache>
                <c:ptCount val="6"/>
                <c:pt idx="0">
                  <c:v>1-OH Naphthalene</c:v>
                </c:pt>
                <c:pt idx="1">
                  <c:v>2-OH Naphthalene</c:v>
                </c:pt>
                <c:pt idx="2">
                  <c:v>9-OH Fluorene</c:v>
                </c:pt>
                <c:pt idx="3">
                  <c:v>2-OH Fluorene</c:v>
                </c:pt>
                <c:pt idx="4">
                  <c:v>4-OH Phenanthrene</c:v>
                </c:pt>
                <c:pt idx="5">
                  <c:v>2-OH Phenanthrene</c:v>
                </c:pt>
              </c:strCache>
            </c:strRef>
          </c:cat>
          <c:val>
            <c:numRef>
              <c:f>NHANES!$C$15:$C$20</c:f>
              <c:numCache>
                <c:formatCode>0</c:formatCode>
                <c:ptCount val="6"/>
                <c:pt idx="0">
                  <c:v>6293.0</c:v>
                </c:pt>
                <c:pt idx="1">
                  <c:v>8597.0</c:v>
                </c:pt>
                <c:pt idx="2">
                  <c:v>342.0</c:v>
                </c:pt>
                <c:pt idx="3">
                  <c:v>990.0</c:v>
                </c:pt>
                <c:pt idx="4">
                  <c:v>53.0</c:v>
                </c:pt>
                <c:pt idx="5">
                  <c:v>88.0</c:v>
                </c:pt>
              </c:numCache>
            </c:numRef>
          </c:val>
        </c:ser>
        <c:ser>
          <c:idx val="2"/>
          <c:order val="2"/>
          <c:tx>
            <c:strRef>
              <c:f>NHANES!$N$14</c:f>
              <c:strCache>
                <c:ptCount val="1"/>
                <c:pt idx="0">
                  <c:v>pre exposure average</c:v>
                </c:pt>
              </c:strCache>
            </c:strRef>
          </c:tx>
          <c:spPr>
            <a:ln w="22352">
              <a:solidFill>
                <a:srgbClr val="800000"/>
              </a:solidFill>
              <a:prstDash val="solid"/>
            </a:ln>
          </c:spPr>
          <c:marker>
            <c:symbol val="triangle"/>
            <c:size val="5"/>
            <c:spPr>
              <a:solidFill>
                <a:srgbClr val="800000"/>
              </a:solidFill>
              <a:ln>
                <a:solidFill>
                  <a:srgbClr val="800000"/>
                </a:solidFill>
                <a:prstDash val="solid"/>
              </a:ln>
            </c:spPr>
          </c:marker>
          <c:cat>
            <c:strRef>
              <c:f>NHANES!$A$15:$A$20</c:f>
              <c:strCache>
                <c:ptCount val="6"/>
                <c:pt idx="0">
                  <c:v>1-OH Naphthalene</c:v>
                </c:pt>
                <c:pt idx="1">
                  <c:v>2-OH Naphthalene</c:v>
                </c:pt>
                <c:pt idx="2">
                  <c:v>9-OH Fluorene</c:v>
                </c:pt>
                <c:pt idx="3">
                  <c:v>2-OH Fluorene</c:v>
                </c:pt>
                <c:pt idx="4">
                  <c:v>4-OH Phenanthrene</c:v>
                </c:pt>
                <c:pt idx="5">
                  <c:v>2-OH Phenanthrene</c:v>
                </c:pt>
              </c:strCache>
            </c:strRef>
          </c:cat>
          <c:val>
            <c:numRef>
              <c:f>NHANES!$N$15:$N$20</c:f>
              <c:numCache>
                <c:formatCode>General</c:formatCode>
                <c:ptCount val="6"/>
                <c:pt idx="0">
                  <c:v>172.1718790322311</c:v>
                </c:pt>
                <c:pt idx="1">
                  <c:v>1432.396416116685</c:v>
                </c:pt>
                <c:pt idx="2">
                  <c:v>106.086396361781</c:v>
                </c:pt>
                <c:pt idx="3">
                  <c:v>120.6810633410806</c:v>
                </c:pt>
                <c:pt idx="4">
                  <c:v>113.5496457451811</c:v>
                </c:pt>
                <c:pt idx="5">
                  <c:v>10.1</c:v>
                </c:pt>
              </c:numCache>
            </c:numRef>
          </c:val>
        </c:ser>
        <c:ser>
          <c:idx val="3"/>
          <c:order val="3"/>
          <c:tx>
            <c:strRef>
              <c:f>NHANES!$O$14</c:f>
              <c:strCache>
                <c:ptCount val="1"/>
                <c:pt idx="0">
                  <c:v>post exposure average</c:v>
                </c:pt>
              </c:strCache>
            </c:strRef>
          </c:tx>
          <c:spPr>
            <a:ln w="22352">
              <a:solidFill>
                <a:srgbClr val="008000"/>
              </a:solidFill>
              <a:prstDash val="solid"/>
            </a:ln>
          </c:spPr>
          <c:marker>
            <c:symbol val="diamond"/>
            <c:size val="6"/>
            <c:spPr>
              <a:solidFill>
                <a:srgbClr val="008000"/>
              </a:solidFill>
              <a:ln>
                <a:solidFill>
                  <a:srgbClr val="008000"/>
                </a:solidFill>
                <a:prstDash val="solid"/>
              </a:ln>
            </c:spPr>
          </c:marker>
          <c:cat>
            <c:strRef>
              <c:f>NHANES!$A$15:$A$20</c:f>
              <c:strCache>
                <c:ptCount val="6"/>
                <c:pt idx="0">
                  <c:v>1-OH Naphthalene</c:v>
                </c:pt>
                <c:pt idx="1">
                  <c:v>2-OH Naphthalene</c:v>
                </c:pt>
                <c:pt idx="2">
                  <c:v>9-OH Fluorene</c:v>
                </c:pt>
                <c:pt idx="3">
                  <c:v>2-OH Fluorene</c:v>
                </c:pt>
                <c:pt idx="4">
                  <c:v>4-OH Phenanthrene</c:v>
                </c:pt>
                <c:pt idx="5">
                  <c:v>2-OH Phenanthrene</c:v>
                </c:pt>
              </c:strCache>
            </c:strRef>
          </c:cat>
          <c:val>
            <c:numRef>
              <c:f>NHANES!$O$15:$O$20</c:f>
              <c:numCache>
                <c:formatCode>General</c:formatCode>
                <c:ptCount val="6"/>
                <c:pt idx="0">
                  <c:v>1283.794274885865</c:v>
                </c:pt>
                <c:pt idx="1">
                  <c:v>13954.78562727969</c:v>
                </c:pt>
                <c:pt idx="2">
                  <c:v>417.3353557151332</c:v>
                </c:pt>
                <c:pt idx="3">
                  <c:v>348.1167902605956</c:v>
                </c:pt>
                <c:pt idx="4">
                  <c:v>610.3838098914761</c:v>
                </c:pt>
                <c:pt idx="5">
                  <c:v>22.97172998260878</c:v>
                </c:pt>
              </c:numCache>
            </c:numRef>
          </c:val>
        </c:ser>
        <c:dLbls/>
        <c:marker val="1"/>
        <c:axId val="574215288"/>
        <c:axId val="574211032"/>
      </c:lineChart>
      <c:catAx>
        <c:axId val="574215288"/>
        <c:scaling>
          <c:orientation val="minMax"/>
        </c:scaling>
        <c:axPos val="b"/>
        <c:numFmt formatCode="General" sourceLinked="1"/>
        <c:tickLblPos val="nextTo"/>
        <c:spPr>
          <a:ln w="3198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957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74211032"/>
        <c:crosses val="autoZero"/>
        <c:auto val="1"/>
        <c:lblAlgn val="ctr"/>
        <c:lblOffset val="100"/>
        <c:tickLblSkip val="1"/>
        <c:tickMarkSkip val="1"/>
      </c:catAx>
      <c:valAx>
        <c:axId val="574211032"/>
        <c:scaling>
          <c:logBase val="10.0"/>
          <c:orientation val="minMax"/>
          <c:min val="10.0"/>
        </c:scaling>
        <c:axPos val="l"/>
        <c:majorGridlines>
          <c:spPr>
            <a:ln w="3198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158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CA"/>
                  <a:t>Concentration (ng/g Creatinine)</a:t>
                </a:r>
              </a:p>
            </c:rich>
          </c:tx>
          <c:layout>
            <c:manualLayout>
              <c:xMode val="edge"/>
              <c:yMode val="edge"/>
              <c:x val="0.0138888943075665"/>
              <c:y val="0.0803108096826213"/>
            </c:manualLayout>
          </c:layout>
          <c:spPr>
            <a:noFill/>
            <a:ln w="25586">
              <a:noFill/>
            </a:ln>
          </c:spPr>
        </c:title>
        <c:numFmt formatCode="0" sourceLinked="1"/>
        <c:tickLblPos val="nextTo"/>
        <c:spPr>
          <a:ln w="3198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57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74215288"/>
        <c:crosses val="autoZero"/>
        <c:crossBetween val="between"/>
      </c:valAx>
      <c:spPr>
        <a:noFill/>
        <a:ln w="12793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05640346358574"/>
          <c:y val="0.0859697341189807"/>
          <c:w val="0.261245615326122"/>
          <c:h val="0.220207297996775"/>
        </c:manualLayout>
      </c:layout>
      <c:spPr>
        <a:solidFill>
          <a:srgbClr val="FFFFFF"/>
        </a:solidFill>
        <a:ln w="3198">
          <a:solidFill>
            <a:srgbClr val="000000"/>
          </a:solidFill>
          <a:prstDash val="solid"/>
        </a:ln>
      </c:spPr>
      <c:txPr>
        <a:bodyPr/>
        <a:lstStyle/>
        <a:p>
          <a:pPr>
            <a:defRPr sz="876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</c:chart>
  <c:spPr>
    <a:solidFill>
      <a:srgbClr val="FFFFFF"/>
    </a:solidFill>
    <a:ln w="3198">
      <a:solidFill>
        <a:srgbClr val="000000"/>
      </a:solidFill>
      <a:prstDash val="solid"/>
    </a:ln>
  </c:spPr>
  <c:txPr>
    <a:bodyPr/>
    <a:lstStyle/>
    <a:p>
      <a:pPr>
        <a:defRPr sz="957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03164790356975"/>
          <c:y val="0.0478312128506165"/>
          <c:w val="0.880568623727121"/>
          <c:h val="0.642487046632124"/>
        </c:manualLayout>
      </c:layout>
      <c:lineChart>
        <c:grouping val="standard"/>
        <c:ser>
          <c:idx val="0"/>
          <c:order val="0"/>
          <c:tx>
            <c:strRef>
              <c:f>NHANES!$B$52</c:f>
              <c:strCache>
                <c:ptCount val="1"/>
                <c:pt idx="0">
                  <c:v>non smokers (NHANES)</c:v>
                </c:pt>
              </c:strCache>
            </c:strRef>
          </c:tx>
          <c:spPr>
            <a:ln w="40184">
              <a:solidFill>
                <a:srgbClr val="FF0000"/>
              </a:solidFill>
              <a:prstDash val="solid"/>
            </a:ln>
          </c:spPr>
          <c:marker>
            <c:symbol val="diamond"/>
            <c:size val="8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cat>
            <c:strRef>
              <c:f>NHANES!$A$53:$A$58</c:f>
              <c:strCache>
                <c:ptCount val="6"/>
                <c:pt idx="0">
                  <c:v>1-OH Naphthalene</c:v>
                </c:pt>
                <c:pt idx="1">
                  <c:v>2-OH Naphthalene</c:v>
                </c:pt>
                <c:pt idx="2">
                  <c:v>9-OH Fluorene</c:v>
                </c:pt>
                <c:pt idx="3">
                  <c:v>2-OH Fluorene</c:v>
                </c:pt>
                <c:pt idx="4">
                  <c:v>4-OH Phenanthrene</c:v>
                </c:pt>
                <c:pt idx="5">
                  <c:v>2-OH Phenanthrene</c:v>
                </c:pt>
              </c:strCache>
            </c:strRef>
          </c:cat>
          <c:val>
            <c:numRef>
              <c:f>NHANES!$B$53:$B$58</c:f>
              <c:numCache>
                <c:formatCode>0</c:formatCode>
                <c:ptCount val="6"/>
                <c:pt idx="0">
                  <c:v>1523.0</c:v>
                </c:pt>
                <c:pt idx="1">
                  <c:v>1682.0</c:v>
                </c:pt>
                <c:pt idx="2">
                  <c:v>200.0</c:v>
                </c:pt>
                <c:pt idx="3">
                  <c:v>236.0</c:v>
                </c:pt>
                <c:pt idx="4">
                  <c:v>39.0</c:v>
                </c:pt>
                <c:pt idx="5">
                  <c:v>48.0</c:v>
                </c:pt>
              </c:numCache>
            </c:numRef>
          </c:val>
        </c:ser>
        <c:ser>
          <c:idx val="1"/>
          <c:order val="1"/>
          <c:tx>
            <c:strRef>
              <c:f>NHANES!$C$52</c:f>
              <c:strCache>
                <c:ptCount val="1"/>
                <c:pt idx="0">
                  <c:v>smokers (NHANES)</c:v>
                </c:pt>
              </c:strCache>
            </c:strRef>
          </c:tx>
          <c:spPr>
            <a:ln w="40184">
              <a:solidFill>
                <a:srgbClr val="000090"/>
              </a:solidFill>
              <a:prstDash val="solid"/>
            </a:ln>
          </c:spPr>
          <c:marker>
            <c:symbol val="square"/>
            <c:size val="7"/>
            <c:spPr>
              <a:solidFill>
                <a:srgbClr val="000090"/>
              </a:solidFill>
              <a:ln>
                <a:solidFill>
                  <a:srgbClr val="000090"/>
                </a:solidFill>
                <a:prstDash val="solid"/>
              </a:ln>
            </c:spPr>
          </c:marker>
          <c:cat>
            <c:strRef>
              <c:f>NHANES!$A$53:$A$58</c:f>
              <c:strCache>
                <c:ptCount val="6"/>
                <c:pt idx="0">
                  <c:v>1-OH Naphthalene</c:v>
                </c:pt>
                <c:pt idx="1">
                  <c:v>2-OH Naphthalene</c:v>
                </c:pt>
                <c:pt idx="2">
                  <c:v>9-OH Fluorene</c:v>
                </c:pt>
                <c:pt idx="3">
                  <c:v>2-OH Fluorene</c:v>
                </c:pt>
                <c:pt idx="4">
                  <c:v>4-OH Phenanthrene</c:v>
                </c:pt>
                <c:pt idx="5">
                  <c:v>2-OH Phenanthrene</c:v>
                </c:pt>
              </c:strCache>
            </c:strRef>
          </c:cat>
          <c:val>
            <c:numRef>
              <c:f>NHANES!$C$53:$C$58</c:f>
              <c:numCache>
                <c:formatCode>0</c:formatCode>
                <c:ptCount val="6"/>
                <c:pt idx="0">
                  <c:v>6293.0</c:v>
                </c:pt>
                <c:pt idx="1">
                  <c:v>8597.0</c:v>
                </c:pt>
                <c:pt idx="2">
                  <c:v>342.0</c:v>
                </c:pt>
                <c:pt idx="3">
                  <c:v>990.0</c:v>
                </c:pt>
                <c:pt idx="4">
                  <c:v>53.0</c:v>
                </c:pt>
                <c:pt idx="5">
                  <c:v>88.0</c:v>
                </c:pt>
              </c:numCache>
            </c:numRef>
          </c:val>
        </c:ser>
        <c:ser>
          <c:idx val="2"/>
          <c:order val="2"/>
          <c:tx>
            <c:strRef>
              <c:f>NHANES!$N$52</c:f>
              <c:strCache>
                <c:ptCount val="1"/>
                <c:pt idx="0">
                  <c:v>pre exposure average</c:v>
                </c:pt>
              </c:strCache>
            </c:strRef>
          </c:tx>
          <c:spPr>
            <a:ln w="22860">
              <a:solidFill>
                <a:srgbClr val="800000"/>
              </a:solidFill>
              <a:prstDash val="solid"/>
            </a:ln>
          </c:spPr>
          <c:marker>
            <c:symbol val="triangle"/>
            <c:size val="6"/>
            <c:spPr>
              <a:solidFill>
                <a:srgbClr val="800000"/>
              </a:solidFill>
              <a:ln>
                <a:solidFill>
                  <a:srgbClr val="800000"/>
                </a:solidFill>
                <a:prstDash val="solid"/>
              </a:ln>
            </c:spPr>
          </c:marker>
          <c:cat>
            <c:strRef>
              <c:f>NHANES!$A$53:$A$58</c:f>
              <c:strCache>
                <c:ptCount val="6"/>
                <c:pt idx="0">
                  <c:v>1-OH Naphthalene</c:v>
                </c:pt>
                <c:pt idx="1">
                  <c:v>2-OH Naphthalene</c:v>
                </c:pt>
                <c:pt idx="2">
                  <c:v>9-OH Fluorene</c:v>
                </c:pt>
                <c:pt idx="3">
                  <c:v>2-OH Fluorene</c:v>
                </c:pt>
                <c:pt idx="4">
                  <c:v>4-OH Phenanthrene</c:v>
                </c:pt>
                <c:pt idx="5">
                  <c:v>2-OH Phenanthrene</c:v>
                </c:pt>
              </c:strCache>
            </c:strRef>
          </c:cat>
          <c:val>
            <c:numRef>
              <c:f>NHANES!$N$53:$N$58</c:f>
              <c:numCache>
                <c:formatCode>General</c:formatCode>
                <c:ptCount val="6"/>
                <c:pt idx="0">
                  <c:v>243.2925266867684</c:v>
                </c:pt>
                <c:pt idx="1">
                  <c:v>357.0408251325537</c:v>
                </c:pt>
                <c:pt idx="2">
                  <c:v>38.98440160884636</c:v>
                </c:pt>
                <c:pt idx="3">
                  <c:v>41.01857714673706</c:v>
                </c:pt>
                <c:pt idx="4">
                  <c:v>59.51598072315225</c:v>
                </c:pt>
                <c:pt idx="5">
                  <c:v>10.1</c:v>
                </c:pt>
              </c:numCache>
            </c:numRef>
          </c:val>
        </c:ser>
        <c:ser>
          <c:idx val="3"/>
          <c:order val="3"/>
          <c:tx>
            <c:strRef>
              <c:f>NHANES!$O$52</c:f>
              <c:strCache>
                <c:ptCount val="1"/>
                <c:pt idx="0">
                  <c:v>post exposure average</c:v>
                </c:pt>
              </c:strCache>
            </c:strRef>
          </c:tx>
          <c:spPr>
            <a:ln w="22860">
              <a:solidFill>
                <a:srgbClr val="008000"/>
              </a:solidFill>
              <a:prstDash val="solid"/>
            </a:ln>
          </c:spPr>
          <c:marker>
            <c:symbol val="diamond"/>
            <c:size val="6"/>
            <c:spPr>
              <a:solidFill>
                <a:srgbClr val="008000"/>
              </a:solidFill>
              <a:ln>
                <a:solidFill>
                  <a:srgbClr val="008000"/>
                </a:solidFill>
              </a:ln>
            </c:spPr>
          </c:marker>
          <c:cat>
            <c:strRef>
              <c:f>NHANES!$A$53:$A$58</c:f>
              <c:strCache>
                <c:ptCount val="6"/>
                <c:pt idx="0">
                  <c:v>1-OH Naphthalene</c:v>
                </c:pt>
                <c:pt idx="1">
                  <c:v>2-OH Naphthalene</c:v>
                </c:pt>
                <c:pt idx="2">
                  <c:v>9-OH Fluorene</c:v>
                </c:pt>
                <c:pt idx="3">
                  <c:v>2-OH Fluorene</c:v>
                </c:pt>
                <c:pt idx="4">
                  <c:v>4-OH Phenanthrene</c:v>
                </c:pt>
                <c:pt idx="5">
                  <c:v>2-OH Phenanthrene</c:v>
                </c:pt>
              </c:strCache>
            </c:strRef>
          </c:cat>
          <c:val>
            <c:numRef>
              <c:f>NHANES!$O$53:$O$58</c:f>
              <c:numCache>
                <c:formatCode>General</c:formatCode>
                <c:ptCount val="6"/>
                <c:pt idx="0">
                  <c:v>469.9610910253114</c:v>
                </c:pt>
                <c:pt idx="1">
                  <c:v>1517.324563678313</c:v>
                </c:pt>
                <c:pt idx="2">
                  <c:v>106.3701461015763</c:v>
                </c:pt>
                <c:pt idx="3">
                  <c:v>78.79356246680916</c:v>
                </c:pt>
                <c:pt idx="4">
                  <c:v>67.02369070495763</c:v>
                </c:pt>
                <c:pt idx="5">
                  <c:v>21.58902953957859</c:v>
                </c:pt>
              </c:numCache>
            </c:numRef>
          </c:val>
        </c:ser>
        <c:dLbls/>
        <c:marker val="1"/>
        <c:axId val="572186024"/>
        <c:axId val="572155752"/>
      </c:lineChart>
      <c:catAx>
        <c:axId val="572186024"/>
        <c:scaling>
          <c:orientation val="minMax"/>
        </c:scaling>
        <c:axPos val="b"/>
        <c:numFmt formatCode="General" sourceLinked="1"/>
        <c:tickLblPos val="nextTo"/>
        <c:spPr>
          <a:ln w="3349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1002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72155752"/>
        <c:crosses val="autoZero"/>
        <c:auto val="1"/>
        <c:lblAlgn val="ctr"/>
        <c:lblOffset val="100"/>
        <c:tickLblSkip val="1"/>
        <c:tickMarkSkip val="1"/>
      </c:catAx>
      <c:valAx>
        <c:axId val="572155752"/>
        <c:scaling>
          <c:logBase val="10.0"/>
          <c:orientation val="minMax"/>
          <c:max val="100000.0"/>
          <c:min val="10.0"/>
        </c:scaling>
        <c:axPos val="l"/>
        <c:majorGridlines>
          <c:spPr>
            <a:ln w="3349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2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CA"/>
                  <a:t>Concentration (ng/g Creatinine)</a:t>
                </a:r>
              </a:p>
            </c:rich>
          </c:tx>
          <c:layout>
            <c:manualLayout>
              <c:xMode val="edge"/>
              <c:yMode val="edge"/>
              <c:x val="0.0136138221142404"/>
              <c:y val="0.113989513144514"/>
            </c:manualLayout>
          </c:layout>
          <c:spPr>
            <a:noFill/>
            <a:ln w="26789">
              <a:noFill/>
            </a:ln>
          </c:spPr>
        </c:title>
        <c:numFmt formatCode="0" sourceLinked="1"/>
        <c:tickLblPos val="nextTo"/>
        <c:spPr>
          <a:ln w="3349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2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72186024"/>
        <c:crosses val="autoZero"/>
        <c:crossBetween val="between"/>
      </c:valAx>
      <c:spPr>
        <a:noFill/>
        <a:ln w="13395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4874655198355"/>
          <c:y val="0.0667561527596928"/>
          <c:w val="0.224009891826656"/>
          <c:h val="0.22020719102941"/>
        </c:manualLayout>
      </c:layout>
      <c:spPr>
        <a:solidFill>
          <a:srgbClr val="FFFFFF"/>
        </a:solidFill>
        <a:ln w="3349">
          <a:solidFill>
            <a:srgbClr val="000000"/>
          </a:solidFill>
          <a:prstDash val="solid"/>
        </a:ln>
      </c:spPr>
      <c:txPr>
        <a:bodyPr/>
        <a:lstStyle/>
        <a:p>
          <a:pPr>
            <a:defRPr sz="918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</c:chart>
  <c:spPr>
    <a:solidFill>
      <a:srgbClr val="FFFFFF"/>
    </a:solidFill>
    <a:ln w="3349">
      <a:solidFill>
        <a:srgbClr val="000000"/>
      </a:solidFill>
      <a:prstDash val="solid"/>
    </a:ln>
  </c:spPr>
  <c:txPr>
    <a:bodyPr/>
    <a:lstStyle/>
    <a:p>
      <a:pPr>
        <a:defRPr sz="1002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9355133432425"/>
          <c:y val="0.0347294035918962"/>
          <c:w val="0.852973172141506"/>
          <c:h val="0.599973901193469"/>
        </c:manualLayout>
      </c:layout>
      <c:barChart>
        <c:barDir val="col"/>
        <c:grouping val="clustered"/>
        <c:ser>
          <c:idx val="0"/>
          <c:order val="0"/>
          <c:spPr>
            <a:solidFill>
              <a:schemeClr val="accent2"/>
            </a:solidFill>
          </c:spPr>
          <c:cat>
            <c:strRef>
              <c:f>'Tot Part'!$B$2:$B$30</c:f>
              <c:strCache>
                <c:ptCount val="29"/>
                <c:pt idx="0">
                  <c:v>AFD1</c:v>
                </c:pt>
                <c:pt idx="1">
                  <c:v>AFD2</c:v>
                </c:pt>
                <c:pt idx="2">
                  <c:v>AFD3</c:v>
                </c:pt>
                <c:pt idx="3">
                  <c:v>AFD4</c:v>
                </c:pt>
                <c:pt idx="4">
                  <c:v>AFD5</c:v>
                </c:pt>
                <c:pt idx="6">
                  <c:v>BFD1</c:v>
                </c:pt>
                <c:pt idx="7">
                  <c:v>BFD2</c:v>
                </c:pt>
                <c:pt idx="8">
                  <c:v>BFD3</c:v>
                </c:pt>
                <c:pt idx="9">
                  <c:v>BFD4</c:v>
                </c:pt>
                <c:pt idx="11">
                  <c:v>CFD1</c:v>
                </c:pt>
                <c:pt idx="12">
                  <c:v>CFD2</c:v>
                </c:pt>
                <c:pt idx="13">
                  <c:v>CFD3</c:v>
                </c:pt>
                <c:pt idx="14">
                  <c:v>CFD4</c:v>
                </c:pt>
                <c:pt idx="15">
                  <c:v>CFD5</c:v>
                </c:pt>
                <c:pt idx="16">
                  <c:v>CFD6</c:v>
                </c:pt>
                <c:pt idx="17">
                  <c:v>CFD7</c:v>
                </c:pt>
                <c:pt idx="18">
                  <c:v>CFD8</c:v>
                </c:pt>
                <c:pt idx="20">
                  <c:v>DFD1</c:v>
                </c:pt>
                <c:pt idx="21">
                  <c:v>DFD2 (lost)</c:v>
                </c:pt>
                <c:pt idx="22">
                  <c:v>DFD3</c:v>
                </c:pt>
                <c:pt idx="24">
                  <c:v>EFD1(lost)</c:v>
                </c:pt>
                <c:pt idx="25">
                  <c:v>EFD2</c:v>
                </c:pt>
                <c:pt idx="26">
                  <c:v>EFD3</c:v>
                </c:pt>
                <c:pt idx="27">
                  <c:v>EFD4</c:v>
                </c:pt>
                <c:pt idx="28">
                  <c:v>EFD5</c:v>
                </c:pt>
              </c:strCache>
            </c:strRef>
          </c:cat>
          <c:val>
            <c:numRef>
              <c:f>'Tot Part'!$C$2:$C$30</c:f>
              <c:numCache>
                <c:formatCode>General</c:formatCode>
                <c:ptCount val="29"/>
                <c:pt idx="0">
                  <c:v>30.7</c:v>
                </c:pt>
                <c:pt idx="1">
                  <c:v>52.4</c:v>
                </c:pt>
                <c:pt idx="2">
                  <c:v>24.5</c:v>
                </c:pt>
                <c:pt idx="3">
                  <c:v>32.4</c:v>
                </c:pt>
                <c:pt idx="4">
                  <c:v>36.5</c:v>
                </c:pt>
                <c:pt idx="6">
                  <c:v>8.220000000000001</c:v>
                </c:pt>
                <c:pt idx="7">
                  <c:v>30.0</c:v>
                </c:pt>
                <c:pt idx="8">
                  <c:v>29.4</c:v>
                </c:pt>
                <c:pt idx="9">
                  <c:v>18.7</c:v>
                </c:pt>
                <c:pt idx="11">
                  <c:v>67.4</c:v>
                </c:pt>
                <c:pt idx="12">
                  <c:v>54.6</c:v>
                </c:pt>
                <c:pt idx="13">
                  <c:v>189.0</c:v>
                </c:pt>
                <c:pt idx="14">
                  <c:v>217.0</c:v>
                </c:pt>
                <c:pt idx="15">
                  <c:v>118.2</c:v>
                </c:pt>
                <c:pt idx="16">
                  <c:v>179.0</c:v>
                </c:pt>
                <c:pt idx="17">
                  <c:v>151.0</c:v>
                </c:pt>
                <c:pt idx="18">
                  <c:v>89.6</c:v>
                </c:pt>
                <c:pt idx="20">
                  <c:v>69.3</c:v>
                </c:pt>
                <c:pt idx="22">
                  <c:v>38.4</c:v>
                </c:pt>
                <c:pt idx="25">
                  <c:v>6.59</c:v>
                </c:pt>
                <c:pt idx="26">
                  <c:v>134.0</c:v>
                </c:pt>
                <c:pt idx="27">
                  <c:v>183.0</c:v>
                </c:pt>
                <c:pt idx="28">
                  <c:v>357.0</c:v>
                </c:pt>
              </c:numCache>
            </c:numRef>
          </c:val>
        </c:ser>
        <c:dLbls/>
        <c:axId val="462249464"/>
        <c:axId val="462257176"/>
      </c:barChart>
      <c:catAx>
        <c:axId val="46224946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Firefighter ID</a:t>
                </a:r>
              </a:p>
            </c:rich>
          </c:tx>
          <c:layout>
            <c:manualLayout>
              <c:xMode val="edge"/>
              <c:yMode val="edge"/>
              <c:x val="0.461194601359583"/>
              <c:y val="0.81036639003581"/>
            </c:manualLayout>
          </c:layout>
        </c:title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462257176"/>
        <c:crosses val="autoZero"/>
        <c:auto val="1"/>
        <c:lblAlgn val="ctr"/>
        <c:lblOffset val="100"/>
        <c:tickLblSkip val="1"/>
      </c:catAx>
      <c:valAx>
        <c:axId val="462257176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Total Particulate (mg/m</a:t>
                </a:r>
                <a:r>
                  <a:rPr lang="en-US" sz="1400" baseline="30000"/>
                  <a:t>3</a:t>
                </a:r>
                <a:r>
                  <a:rPr lang="en-US" sz="1400"/>
                  <a:t>)</a:t>
                </a:r>
              </a:p>
            </c:rich>
          </c:tx>
          <c:layout>
            <c:manualLayout>
              <c:xMode val="edge"/>
              <c:yMode val="edge"/>
              <c:x val="0.0274444814773667"/>
              <c:y val="0.132227697683515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462249464"/>
        <c:crosses val="autoZero"/>
        <c:crossBetween val="between"/>
      </c:valAx>
      <c:spPr>
        <a:ln w="25400">
          <a:solidFill>
            <a:srgbClr val="000000"/>
          </a:solidFill>
        </a:ln>
      </c:spPr>
    </c:plotArea>
    <c:plotVisOnly val="1"/>
    <c:dispBlanksAs val="gap"/>
  </c:chart>
  <c:externalData r:id="rId2"/>
  <c:userShapes r:id="rId3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Relationship Id="rId2" Type="http://schemas.openxmlformats.org/officeDocument/2006/relationships/image" Target="../media/image15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74.emf"/><Relationship Id="rId1" Type="http://schemas.openxmlformats.org/officeDocument/2006/relationships/image" Target="../media/image71.emf"/><Relationship Id="rId2" Type="http://schemas.openxmlformats.org/officeDocument/2006/relationships/image" Target="../media/image7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Relationship Id="rId2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Relationship Id="rId2" Type="http://schemas.openxmlformats.org/officeDocument/2006/relationships/image" Target="../media/image39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1" Type="http://schemas.openxmlformats.org/officeDocument/2006/relationships/image" Target="../media/image40.emf"/><Relationship Id="rId2" Type="http://schemas.openxmlformats.org/officeDocument/2006/relationships/image" Target="../media/image4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Relationship Id="rId2" Type="http://schemas.openxmlformats.org/officeDocument/2006/relationships/image" Target="../media/image5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0.10345</cdr:x>
      <cdr:y>0.75</cdr:y>
    </cdr:from>
    <cdr:to>
      <cdr:x>0.97448</cdr:x>
      <cdr:y>0.7529</cdr:y>
    </cdr:to>
    <cdr:sp macro="" textlink="">
      <cdr:nvSpPr>
        <cdr:cNvPr id="5" name="Straight Connector 4"/>
        <cdr:cNvSpPr/>
      </cdr:nvSpPr>
      <cdr:spPr>
        <a:xfrm xmlns:a="http://schemas.openxmlformats.org/drawingml/2006/main" flipV="1">
          <a:off x="864096" y="3240359"/>
          <a:ext cx="7275651" cy="12530"/>
        </a:xfrm>
        <a:prstGeom xmlns:a="http://schemas.openxmlformats.org/drawingml/2006/main" prst="line">
          <a:avLst/>
        </a:prstGeom>
        <a:ln xmlns:a="http://schemas.openxmlformats.org/drawingml/2006/main" w="31750">
          <a:solidFill>
            <a:srgbClr val="C0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0.24138</cdr:x>
      <cdr:y>0.61667</cdr:y>
    </cdr:from>
    <cdr:to>
      <cdr:x>0.26724</cdr:x>
      <cdr:y>0.73333</cdr:y>
    </cdr:to>
    <cdr:cxnSp macro="">
      <cdr:nvCxnSpPr>
        <cdr:cNvPr id="3" name="Straight Arrow Connector 2"/>
        <cdr:cNvCxnSpPr/>
      </cdr:nvCxnSpPr>
      <cdr:spPr>
        <a:xfrm xmlns:a="http://schemas.openxmlformats.org/drawingml/2006/main">
          <a:off x="2016224" y="2664295"/>
          <a:ext cx="216024" cy="504056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CC0000"/>
          </a:solidFill>
          <a:tailEnd type="arrow"/>
        </a:ln>
        <a:effectLst xmlns:a="http://schemas.openxmlformats.org/drawingml/2006/main"/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0.13026</cdr:x>
      <cdr:y>0.62183</cdr:y>
    </cdr:from>
    <cdr:to>
      <cdr:x>0.97495</cdr:x>
      <cdr:y>0.62221</cdr:y>
    </cdr:to>
    <cdr:sp macro="" textlink="">
      <cdr:nvSpPr>
        <cdr:cNvPr id="11" name="Straight Connector 10"/>
        <cdr:cNvSpPr/>
      </cdr:nvSpPr>
      <cdr:spPr>
        <a:xfrm xmlns:a="http://schemas.openxmlformats.org/drawingml/2006/main">
          <a:off x="936104" y="2592288"/>
          <a:ext cx="6070484" cy="1584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rgbClr val="C0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36BAD0-06BB-4D4A-927F-0FE6F1A83022}" type="datetimeFigureOut">
              <a:rPr lang="en-US" smtClean="0"/>
              <a:pPr/>
              <a:t>2/7/13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36789C-5BD6-3149-9FC0-0111044657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000172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4F025CF-0175-B348-9A17-779D791F9B37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934558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Arial" pitchFamily="-108" charset="0"/>
        <a:cs typeface="Arial" pitchFamily="-108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Arial" pitchFamily="-108" charset="0"/>
        <a:cs typeface="Arial" pitchFamily="-108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Arial" pitchFamily="-108" charset="0"/>
        <a:cs typeface="Arial" pitchFamily="-108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Arial" pitchFamily="-108" charset="0"/>
        <a:cs typeface="Arial" pitchFamily="-108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Arial" pitchFamily="-108" charset="0"/>
        <a:cs typeface="Arial" pitchFamily="-108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9A6C26-E9CF-DA46-B1A7-2ED96106B168}" type="slidenum">
              <a:rPr lang="en-CA"/>
              <a:pPr/>
              <a:t>1</a:t>
            </a:fld>
            <a:endParaRPr lang="en-CA"/>
          </a:p>
        </p:txBody>
      </p:sp>
      <p:sp>
        <p:nvSpPr>
          <p:cNvPr id="1741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3177" tIns="46589" rIns="93177" bIns="46589"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7413" name="Slide Number Placehold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>
            <a:prstTxWarp prst="textNoShape">
              <a:avLst/>
            </a:prstTxWarp>
          </a:bodyPr>
          <a:lstStyle/>
          <a:p>
            <a:pPr algn="r" defTabSz="931863" eaLnBrk="0" hangingPunct="0"/>
            <a:fld id="{C4DD812E-44D6-B242-9E88-530BAD1F92FE}" type="slidenum">
              <a:rPr lang="en-CA" sz="1200">
                <a:latin typeface="Tahoma" pitchFamily="-108" charset="0"/>
              </a:rPr>
              <a:pPr algn="r" defTabSz="931863" eaLnBrk="0" hangingPunct="0"/>
              <a:t>1</a:t>
            </a:fld>
            <a:endParaRPr lang="en-CA" sz="1200">
              <a:latin typeface="Tahoma" pitchFamily="-10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DF58E0-980E-7647-B38D-F46618982B91}" type="slidenum">
              <a:rPr lang="en-CA"/>
              <a:pPr>
                <a:defRPr/>
              </a:pPr>
              <a:t>22</a:t>
            </a:fld>
            <a:endParaRPr lang="en-CA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B93E46-0713-A344-9FCB-0598DBC27F0C}" type="slidenum">
              <a:rPr lang="en-CA"/>
              <a:pPr/>
              <a:t>24</a:t>
            </a:fld>
            <a:endParaRPr lang="en-CA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1E51CB-D052-A044-8ED9-18AC83E9BA64}" type="slidenum">
              <a:rPr lang="en-CA"/>
              <a:pPr/>
              <a:t>25</a:t>
            </a:fld>
            <a:endParaRPr lang="en-CA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B93E46-0713-A344-9FCB-0598DBC27F0C}" type="slidenum">
              <a:rPr lang="en-CA"/>
              <a:pPr/>
              <a:t>26</a:t>
            </a:fld>
            <a:endParaRPr lang="en-CA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93177" tIns="46589" rIns="93177" bIns="4658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 eaLnBrk="1" hangingPunct="1"/>
            <a:fld id="{E3CBA6DD-C9D1-4971-AE08-8A3A80066019}" type="slidenum">
              <a:rPr lang="en-CA" sz="1200">
                <a:cs typeface="Arial" charset="0"/>
              </a:rPr>
              <a:pPr algn="r" eaLnBrk="1" hangingPunct="1"/>
              <a:t>31</a:t>
            </a:fld>
            <a:endParaRPr lang="en-CA" sz="1200">
              <a:cs typeface="Arial" charset="0"/>
            </a:endParaRPr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57066" indent="-291179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64717" indent="-232943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30604" indent="-232943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96491" indent="-232943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792A1DEB-081B-4225-8092-AD6D31294FA8}" type="slidenum">
              <a:rPr lang="en-CA" sz="1200"/>
              <a:pPr eaLnBrk="1" hangingPunct="1"/>
              <a:t>32</a:t>
            </a:fld>
            <a:endParaRPr lang="en-CA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57066" indent="-291179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64717" indent="-232943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30604" indent="-232943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96491" indent="-232943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C60519BD-045A-4EA4-80E9-9AD3BC24BCC0}" type="slidenum">
              <a:rPr lang="en-CA" sz="1200"/>
              <a:pPr eaLnBrk="1" hangingPunct="1"/>
              <a:t>33</a:t>
            </a:fld>
            <a:endParaRPr lang="en-CA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B93E46-0713-A344-9FCB-0598DBC27F0C}" type="slidenum">
              <a:rPr lang="en-CA"/>
              <a:pPr/>
              <a:t>35</a:t>
            </a:fld>
            <a:endParaRPr lang="en-CA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1E51CB-D052-A044-8ED9-18AC83E9BA64}" type="slidenum">
              <a:rPr lang="en-CA"/>
              <a:pPr/>
              <a:t>46</a:t>
            </a:fld>
            <a:endParaRPr lang="en-CA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1E51CB-D052-A044-8ED9-18AC83E9BA64}" type="slidenum">
              <a:rPr lang="en-CA"/>
              <a:pPr/>
              <a:t>47</a:t>
            </a:fld>
            <a:endParaRPr lang="en-CA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B93E46-0713-A344-9FCB-0598DBC27F0C}" type="slidenum">
              <a:rPr lang="en-CA"/>
              <a:pPr/>
              <a:t>4</a:t>
            </a:fld>
            <a:endParaRPr lang="en-CA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1E51CB-D052-A044-8ED9-18AC83E9BA64}" type="slidenum">
              <a:rPr lang="en-CA"/>
              <a:pPr/>
              <a:t>48</a:t>
            </a:fld>
            <a:endParaRPr lang="en-CA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92CADA-03C5-2E43-B8CE-9B1F034BDE9A}" type="slidenum">
              <a:rPr lang="en-CA"/>
              <a:pPr/>
              <a:t>49</a:t>
            </a:fld>
            <a:endParaRPr lang="en-CA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92CADA-03C5-2E43-B8CE-9B1F034BDE9A}" type="slidenum">
              <a:rPr lang="en-CA"/>
              <a:pPr/>
              <a:t>50</a:t>
            </a:fld>
            <a:endParaRPr lang="en-CA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F025CF-0175-B348-9A17-779D791F9B37}" type="slidenum">
              <a:rPr lang="en-CA" smtClean="0"/>
              <a:pPr>
                <a:defRPr/>
              </a:pPr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9780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F025CF-0175-B348-9A17-779D791F9B37}" type="slidenum">
              <a:rPr lang="en-CA" smtClean="0"/>
              <a:pPr>
                <a:defRPr/>
              </a:pPr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48606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B93E46-0713-A344-9FCB-0598DBC27F0C}" type="slidenum">
              <a:rPr lang="en-CA"/>
              <a:pPr/>
              <a:t>12</a:t>
            </a:fld>
            <a:endParaRPr lang="en-CA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57066" indent="-291179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64717" indent="-232943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30604" indent="-232943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96491" indent="-232943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4A487330-08EC-476E-B7F5-73062689410C}" type="slidenum">
              <a:rPr lang="en-CA" sz="1200">
                <a:solidFill>
                  <a:prstClr val="black"/>
                </a:solidFill>
              </a:rPr>
              <a:pPr eaLnBrk="1" hangingPunct="1"/>
              <a:t>15</a:t>
            </a:fld>
            <a:endParaRPr lang="en-CA" sz="1200">
              <a:solidFill>
                <a:prstClr val="black"/>
              </a:solidFill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3CA0E0-0147-D946-8E50-EB5078CD97FF}" type="slidenum">
              <a:rPr lang="en-CA"/>
              <a:pPr>
                <a:defRPr/>
              </a:pPr>
              <a:t>16</a:t>
            </a:fld>
            <a:endParaRPr lang="en-CA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B93E46-0713-A344-9FCB-0598DBC27F0C}" type="slidenum">
              <a:rPr lang="en-CA"/>
              <a:pPr/>
              <a:t>18</a:t>
            </a:fld>
            <a:endParaRPr lang="en-CA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57066" indent="-291179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64717" indent="-232943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30604" indent="-232943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96491" indent="-232943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FE301A0D-BD6F-4260-B514-48117B8CF9AB}" type="slidenum">
              <a:rPr lang="en-CA" sz="1200">
                <a:solidFill>
                  <a:prstClr val="black"/>
                </a:solidFill>
              </a:rPr>
              <a:pPr eaLnBrk="1" hangingPunct="1"/>
              <a:t>21</a:t>
            </a:fld>
            <a:endParaRPr lang="en-CA" sz="1200">
              <a:solidFill>
                <a:prstClr val="black"/>
              </a:solidFill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202C1-2A1B-8748-8BB1-D731842C0B54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56207-20EC-8440-93D3-A92E1097FA49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8041F9-7E6E-8B4E-B749-F9D7E0600AE8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4C68F-7DF7-A343-8CAD-268EED3E1B68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06919-D04D-434F-8571-D8686C6AED4A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2B044A6-DE0F-C940-A327-B03E0254813C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E95E86-1FDE-0A40-A9FE-42FCA5A8E3F1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20E97-75FC-D64C-A75F-89BBBF276032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F7DE7-D249-BD48-88AA-4F91DB08582F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95A2E9-62CE-A14A-908A-F6759C4CE547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F1F3A9-C580-154C-8CD6-D027E4DABE83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A169B-4A2B-3E43-927F-10A4B10EA8EC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B75BE9-A481-E04D-86CE-524127CA21F4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0A4B9-6A95-7042-A320-33A5028591DD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1AD5710-EE2B-0341-8801-EDC4860D7CB2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cmaster.ca/home.cfm" TargetMode="Externa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cmaster.ca/home.cfm" TargetMode="Externa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4" Type="http://schemas.openxmlformats.org/officeDocument/2006/relationships/oleObject" Target="../embeddings/oleObject3.bin"/><Relationship Id="rId5" Type="http://schemas.openxmlformats.org/officeDocument/2006/relationships/oleObject" Target="../embeddings/oleObject4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cmaster.ca/home.cfm" TargetMode="Externa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mcmaster.ca/home.cfm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Microsoft_Excel_97_-_2004_Worksheet1.xls"/><Relationship Id="rId5" Type="http://schemas.openxmlformats.org/officeDocument/2006/relationships/oleObject" Target="../embeddings/Microsoft_Excel_97_-_2004_Worksheet2.xls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Microsoft_Excel_97_-_2004_Worksheet3.xls"/><Relationship Id="rId5" Type="http://schemas.openxmlformats.org/officeDocument/2006/relationships/oleObject" Target="../embeddings/Microsoft_Excel_97_-_2004_Worksheet4.xls"/><Relationship Id="rId6" Type="http://schemas.openxmlformats.org/officeDocument/2006/relationships/oleObject" Target="../embeddings/Microsoft_Excel_97_-_2004_Worksheet5.xls"/><Relationship Id="rId7" Type="http://schemas.openxmlformats.org/officeDocument/2006/relationships/oleObject" Target="../embeddings/Microsoft_Excel_97_-_2004_Worksheet6.xls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cmaster.ca/home.cfm" TargetMode="Externa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mcmaster.ca/home.cfm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mcmaster.ca/home.cfm" TargetMode="Externa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hyperlink" Target="http://www.mcmaster.ca/home.cfm" TargetMode="External"/><Relationship Id="rId5" Type="http://schemas.openxmlformats.org/officeDocument/2006/relationships/image" Target="../media/image1.png"/><Relationship Id="rId6" Type="http://schemas.openxmlformats.org/officeDocument/2006/relationships/oleObject" Target="../embeddings/Microsoft_Excel_Chart7.xls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Microsoft_Excel_Chart8.xls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cmaster.ca/home.cfm" TargetMode="Externa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cmaster.ca/home.cfm" TargetMode="External"/><Relationship Id="rId4" Type="http://schemas.openxmlformats.org/officeDocument/2006/relationships/image" Target="../media/image1.png"/><Relationship Id="rId5" Type="http://schemas.openxmlformats.org/officeDocument/2006/relationships/hyperlink" Target="http://en.wikipedia.org/wiki/File:Weewee.JPG" TargetMode="External"/><Relationship Id="rId6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cmaster.ca/home.cfm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cmaster.ca/home.cfm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Chart9.xls"/><Relationship Id="rId4" Type="http://schemas.openxmlformats.org/officeDocument/2006/relationships/oleObject" Target="../embeddings/Microsoft_Excel_Chart10.xls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hyperlink" Target="http://www.mcmaster.ca/home.cfm" TargetMode="External"/><Relationship Id="rId5" Type="http://schemas.openxmlformats.org/officeDocument/2006/relationships/image" Target="../media/image1.png"/><Relationship Id="rId6" Type="http://schemas.openxmlformats.org/officeDocument/2006/relationships/oleObject" Target="../embeddings/Microsoft_Excel_Chart11.xls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Microsoft_Excel_97_-_2004_Worksheet12.xls"/><Relationship Id="rId5" Type="http://schemas.openxmlformats.org/officeDocument/2006/relationships/hyperlink" Target="http://www.clker.com/clipart-flame-tattoo.html" TargetMode="External"/><Relationship Id="rId6" Type="http://schemas.openxmlformats.org/officeDocument/2006/relationships/image" Target="../media/image57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Microsoft_Excel_97_-_2004_Worksheet13.xls"/><Relationship Id="rId5" Type="http://schemas.openxmlformats.org/officeDocument/2006/relationships/hyperlink" Target="http://www.clker.com/clipart-flame-tattoo.html" TargetMode="External"/><Relationship Id="rId6" Type="http://schemas.openxmlformats.org/officeDocument/2006/relationships/image" Target="../media/image57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cmaster.ca/home.cfm" TargetMode="Externa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cmaster.ca/home.cfm" TargetMode="Externa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oleObject" Target="../embeddings/oleObject5.bin"/><Relationship Id="rId6" Type="http://schemas.openxmlformats.org/officeDocument/2006/relationships/oleObject" Target="../embeddings/oleObject6.bin"/><Relationship Id="rId7" Type="http://schemas.openxmlformats.org/officeDocument/2006/relationships/oleObject" Target="../embeddings/oleObject7.bin"/><Relationship Id="rId8" Type="http://schemas.openxmlformats.org/officeDocument/2006/relationships/oleObject" Target="../embeddings/oleObject8.bin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_-_2004_Worksheet14.xls"/><Relationship Id="rId4" Type="http://schemas.openxmlformats.org/officeDocument/2006/relationships/hyperlink" Target="http://www.clker.com/clipart-flame-tattoo.html" TargetMode="External"/><Relationship Id="rId5" Type="http://schemas.openxmlformats.org/officeDocument/2006/relationships/image" Target="../media/image57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Microsoft_Excel_97_-_2004_Worksheet15.xls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cmaster.ca/home.cfm" TargetMode="Externa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cmaster.ca/home.cfm" TargetMode="Externa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cmaster.ca/home.cfm" TargetMode="Externa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cmaster.ca/home.cfm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79.jpeg"/><Relationship Id="rId6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jpeg"/><Relationship Id="rId5" Type="http://schemas.openxmlformats.org/officeDocument/2006/relationships/hyperlink" Target="http://images.google.com/imgres?imgurl=http://www.slh.wisc.edu/wohl/wohlworks/images/tubes/266.jpg&amp;imgrefurl=http://www.slh.wisc.edu/wohl/guide/descriptions-of-sampling-tubes.dot&amp;usg=__RKK4nFEw-qCGVJ-_BJz5O4qZCMw=&amp;h=1200&amp;w=1600&amp;sz=572&amp;hl=en&amp;start=2&amp;um=1&amp;tbnid=i2GTnxx8fX14_M:&amp;tbnh=113&amp;tbnw=150&amp;prev=/images?q=XAD+tubes+pictures&amp;ndsp=21&amp;hl=en&amp;rls=com.microsoft:en-ca&amp;rlz=1I7GPEA_en&amp;sa=N&amp;um=1" TargetMode="External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mcmaster.ca/home.cfm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mcmaster.ca/home.cfm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png"/><Relationship Id="rId12" Type="http://schemas.openxmlformats.org/officeDocument/2006/relationships/hyperlink" Target="http://www.mcmaster.ca/home.cfm" TargetMode="Externa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en.wikipedia.org/wiki/File:Naphthalene-2D-Skeletal.svg" TargetMode="External"/><Relationship Id="rId3" Type="http://schemas.openxmlformats.org/officeDocument/2006/relationships/image" Target="../media/image9.png"/><Relationship Id="rId4" Type="http://schemas.openxmlformats.org/officeDocument/2006/relationships/hyperlink" Target="http://en.wikipedia.org/wiki/File:Anthracene-2D-Skeletal.png" TargetMode="External"/><Relationship Id="rId5" Type="http://schemas.openxmlformats.org/officeDocument/2006/relationships/image" Target="../media/image10.png"/><Relationship Id="rId6" Type="http://schemas.openxmlformats.org/officeDocument/2006/relationships/hyperlink" Target="http://en.wikipedia.org/wiki/File:Chrysene_structure.png" TargetMode="External"/><Relationship Id="rId7" Type="http://schemas.openxmlformats.org/officeDocument/2006/relationships/image" Target="../media/image11.png"/><Relationship Id="rId8" Type="http://schemas.openxmlformats.org/officeDocument/2006/relationships/hyperlink" Target="http://en.wikipedia.org/wiki/File:Benzo-a-pyrene.svg" TargetMode="External"/><Relationship Id="rId9" Type="http://schemas.openxmlformats.org/officeDocument/2006/relationships/image" Target="../media/image12.png"/><Relationship Id="rId10" Type="http://schemas.openxmlformats.org/officeDocument/2006/relationships/hyperlink" Target="http://en.wikipedia.org/wiki/File:Coronene.svg" TargetMode="Externa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20" Type="http://schemas.openxmlformats.org/officeDocument/2006/relationships/oleObject" Target="../embeddings/oleObject2.bin"/><Relationship Id="rId10" Type="http://schemas.openxmlformats.org/officeDocument/2006/relationships/image" Target="../media/image23.png"/><Relationship Id="rId11" Type="http://schemas.openxmlformats.org/officeDocument/2006/relationships/image" Target="../media/image24.png"/><Relationship Id="rId12" Type="http://schemas.openxmlformats.org/officeDocument/2006/relationships/image" Target="../media/image25.png"/><Relationship Id="rId13" Type="http://schemas.openxmlformats.org/officeDocument/2006/relationships/image" Target="../media/image26.png"/><Relationship Id="rId14" Type="http://schemas.openxmlformats.org/officeDocument/2006/relationships/image" Target="../media/image27.png"/><Relationship Id="rId15" Type="http://schemas.openxmlformats.org/officeDocument/2006/relationships/image" Target="../media/image28.png"/><Relationship Id="rId16" Type="http://schemas.openxmlformats.org/officeDocument/2006/relationships/image" Target="../media/image29.png"/><Relationship Id="rId17" Type="http://schemas.openxmlformats.org/officeDocument/2006/relationships/image" Target="../media/image30.png"/><Relationship Id="rId18" Type="http://schemas.openxmlformats.org/officeDocument/2006/relationships/image" Target="../media/image31.png"/><Relationship Id="rId19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533400" y="908720"/>
            <a:ext cx="8153400" cy="1431925"/>
          </a:xfrm>
        </p:spPr>
        <p:txBody>
          <a:bodyPr anchor="b"/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Exposures of Fire Fighters during Training Exercises</a:t>
            </a:r>
            <a:endParaRPr lang="en-US" sz="4000" b="1" dirty="0">
              <a:solidFill>
                <a:srgbClr val="8000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38200" y="2996952"/>
            <a:ext cx="7391400" cy="2590800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Dr.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Brian E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. McCarry, 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Lorraine Shaw, </a:t>
            </a: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Don Shaw and Sujan Fernando</a:t>
            </a: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endParaRPr lang="en-US" sz="240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en-US" sz="20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Department of Chemistry and Chemical Biology</a:t>
            </a:r>
            <a:endParaRPr lang="en-US" sz="2400" b="1" dirty="0" smtClean="0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en-US" sz="2000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McMaster University</a:t>
            </a: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endParaRPr lang="en-US" sz="240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en-US" sz="1600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lbertus Extra Bold" pitchFamily="34" charset="0"/>
              </a:rPr>
              <a:t>Ontario Professional Fire Fighters Association, Health &amp; Safety </a:t>
            </a:r>
            <a:r>
              <a:rPr lang="en-US" sz="16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lbertus Extra Bold" pitchFamily="34" charset="0"/>
              </a:rPr>
              <a:t>2013</a:t>
            </a: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en-US" sz="16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lbertus Extra Bold" pitchFamily="34" charset="0"/>
              </a:rPr>
              <a:t>Delta Chelsea Hotel, Toronto</a:t>
            </a:r>
            <a:endParaRPr lang="en-US" sz="1600" dirty="0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lbertus Extra Bold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en-US" sz="14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lbertus Extra Bold" pitchFamily="34" charset="0"/>
              </a:rPr>
              <a:t>February 7, 2013</a:t>
            </a:r>
            <a:endParaRPr lang="en-US" sz="1400" dirty="0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lbertus Extra Bold" pitchFamily="34" charset="0"/>
            </a:endParaRPr>
          </a:p>
        </p:txBody>
      </p:sp>
      <p:grpSp>
        <p:nvGrpSpPr>
          <p:cNvPr id="16388" name="Group 4"/>
          <p:cNvGrpSpPr>
            <a:grpSpLocks/>
          </p:cNvGrpSpPr>
          <p:nvPr/>
        </p:nvGrpSpPr>
        <p:grpSpPr bwMode="auto">
          <a:xfrm>
            <a:off x="539750" y="6021388"/>
            <a:ext cx="8135938" cy="728662"/>
            <a:chOff x="340" y="3793"/>
            <a:chExt cx="5125" cy="459"/>
          </a:xfrm>
        </p:grpSpPr>
        <p:pic>
          <p:nvPicPr>
            <p:cNvPr id="16389" name="Picture 5" descr="McMaster University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62" y="3793"/>
              <a:ext cx="682" cy="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6390" name="Group 6"/>
            <p:cNvGrpSpPr>
              <a:grpSpLocks/>
            </p:cNvGrpSpPr>
            <p:nvPr/>
          </p:nvGrpSpPr>
          <p:grpSpPr bwMode="auto">
            <a:xfrm>
              <a:off x="340" y="3929"/>
              <a:ext cx="2177" cy="136"/>
              <a:chOff x="340" y="3929"/>
              <a:chExt cx="2177" cy="136"/>
            </a:xfrm>
          </p:grpSpPr>
          <p:sp>
            <p:nvSpPr>
              <p:cNvPr id="16394" name="Rectangle 7"/>
              <p:cNvSpPr>
                <a:spLocks noChangeArrowheads="1"/>
              </p:cNvSpPr>
              <p:nvPr/>
            </p:nvSpPr>
            <p:spPr bwMode="auto">
              <a:xfrm>
                <a:off x="340" y="3929"/>
                <a:ext cx="2177" cy="46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95" name="Rectangle 8"/>
              <p:cNvSpPr>
                <a:spLocks noChangeArrowheads="1"/>
              </p:cNvSpPr>
              <p:nvPr/>
            </p:nvSpPr>
            <p:spPr bwMode="auto">
              <a:xfrm>
                <a:off x="340" y="4020"/>
                <a:ext cx="2177" cy="45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6391" name="Group 9"/>
            <p:cNvGrpSpPr>
              <a:grpSpLocks/>
            </p:cNvGrpSpPr>
            <p:nvPr/>
          </p:nvGrpSpPr>
          <p:grpSpPr bwMode="auto">
            <a:xfrm>
              <a:off x="3288" y="3929"/>
              <a:ext cx="2177" cy="136"/>
              <a:chOff x="340" y="3929"/>
              <a:chExt cx="2177" cy="136"/>
            </a:xfrm>
          </p:grpSpPr>
          <p:sp>
            <p:nvSpPr>
              <p:cNvPr id="16392" name="Rectangle 10"/>
              <p:cNvSpPr>
                <a:spLocks noChangeArrowheads="1"/>
              </p:cNvSpPr>
              <p:nvPr/>
            </p:nvSpPr>
            <p:spPr bwMode="auto">
              <a:xfrm>
                <a:off x="340" y="3929"/>
                <a:ext cx="2177" cy="46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93" name="Rectangle 11"/>
              <p:cNvSpPr>
                <a:spLocks noChangeArrowheads="1"/>
              </p:cNvSpPr>
              <p:nvPr/>
            </p:nvSpPr>
            <p:spPr bwMode="auto">
              <a:xfrm>
                <a:off x="340" y="4020"/>
                <a:ext cx="2177" cy="45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7" descr="IMG_024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720" y="1268760"/>
            <a:ext cx="5112568" cy="383373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1987" name="Text Box 8"/>
          <p:cNvSpPr txBox="1">
            <a:spLocks noChangeArrowheads="1"/>
          </p:cNvSpPr>
          <p:nvPr/>
        </p:nvSpPr>
        <p:spPr bwMode="auto">
          <a:xfrm>
            <a:off x="1979712" y="5301208"/>
            <a:ext cx="53285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CA" dirty="0"/>
              <a:t>Agilent 6890N </a:t>
            </a:r>
            <a:r>
              <a:rPr lang="en-CA" dirty="0" smtClean="0"/>
              <a:t>Gas Chromatograph coupled </a:t>
            </a:r>
            <a:r>
              <a:rPr lang="en-CA" dirty="0"/>
              <a:t>to </a:t>
            </a:r>
            <a:r>
              <a:rPr lang="en-CA" dirty="0" smtClean="0"/>
              <a:t>an Agilent 5973N MSD Mass Spectrometer</a:t>
            </a:r>
            <a:endParaRPr lang="en-CA" dirty="0"/>
          </a:p>
        </p:txBody>
      </p:sp>
      <p:grpSp>
        <p:nvGrpSpPr>
          <p:cNvPr id="41988" name="Group 10"/>
          <p:cNvGrpSpPr>
            <a:grpSpLocks/>
          </p:cNvGrpSpPr>
          <p:nvPr/>
        </p:nvGrpSpPr>
        <p:grpSpPr bwMode="auto">
          <a:xfrm>
            <a:off x="381000" y="115888"/>
            <a:ext cx="8439149" cy="649288"/>
            <a:chOff x="240" y="73"/>
            <a:chExt cx="5316" cy="409"/>
          </a:xfrm>
        </p:grpSpPr>
        <p:sp>
          <p:nvSpPr>
            <p:cNvPr id="41997" name="Line 11"/>
            <p:cNvSpPr>
              <a:spLocks noChangeShapeType="1"/>
            </p:cNvSpPr>
            <p:nvPr/>
          </p:nvSpPr>
          <p:spPr bwMode="auto">
            <a:xfrm>
              <a:off x="295" y="482"/>
              <a:ext cx="5261" cy="0"/>
            </a:xfrm>
            <a:prstGeom prst="line">
              <a:avLst/>
            </a:prstGeom>
            <a:noFill/>
            <a:ln w="88900" cmpd="thickThin">
              <a:solidFill>
                <a:srgbClr val="8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998" name="Text Box 12"/>
            <p:cNvSpPr txBox="1">
              <a:spLocks noChangeArrowheads="1"/>
            </p:cNvSpPr>
            <p:nvPr/>
          </p:nvSpPr>
          <p:spPr bwMode="auto">
            <a:xfrm>
              <a:off x="240" y="73"/>
              <a:ext cx="5261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CA" sz="2800" b="1" dirty="0" smtClean="0">
                  <a:solidFill>
                    <a:srgbClr val="800000"/>
                  </a:solidFill>
                </a:rPr>
                <a:t>Analytical Instrumentation</a:t>
              </a:r>
              <a:endParaRPr lang="en-CA" sz="2800" b="1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41989" name="Group 13"/>
          <p:cNvGrpSpPr>
            <a:grpSpLocks/>
          </p:cNvGrpSpPr>
          <p:nvPr/>
        </p:nvGrpSpPr>
        <p:grpSpPr bwMode="auto">
          <a:xfrm>
            <a:off x="539750" y="6021388"/>
            <a:ext cx="8135938" cy="728662"/>
            <a:chOff x="340" y="3793"/>
            <a:chExt cx="5125" cy="459"/>
          </a:xfrm>
        </p:grpSpPr>
        <p:pic>
          <p:nvPicPr>
            <p:cNvPr id="41990" name="Picture 14" descr="McMaster University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62" y="3793"/>
              <a:ext cx="682" cy="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1991" name="Group 15"/>
            <p:cNvGrpSpPr>
              <a:grpSpLocks/>
            </p:cNvGrpSpPr>
            <p:nvPr/>
          </p:nvGrpSpPr>
          <p:grpSpPr bwMode="auto">
            <a:xfrm>
              <a:off x="340" y="3929"/>
              <a:ext cx="2177" cy="136"/>
              <a:chOff x="340" y="3929"/>
              <a:chExt cx="2177" cy="136"/>
            </a:xfrm>
          </p:grpSpPr>
          <p:sp>
            <p:nvSpPr>
              <p:cNvPr id="41995" name="Rectangle 16"/>
              <p:cNvSpPr>
                <a:spLocks noChangeArrowheads="1"/>
              </p:cNvSpPr>
              <p:nvPr/>
            </p:nvSpPr>
            <p:spPr bwMode="auto">
              <a:xfrm>
                <a:off x="340" y="3929"/>
                <a:ext cx="2177" cy="46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996" name="Rectangle 17"/>
              <p:cNvSpPr>
                <a:spLocks noChangeArrowheads="1"/>
              </p:cNvSpPr>
              <p:nvPr/>
            </p:nvSpPr>
            <p:spPr bwMode="auto">
              <a:xfrm>
                <a:off x="340" y="4020"/>
                <a:ext cx="2177" cy="45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1992" name="Group 18"/>
            <p:cNvGrpSpPr>
              <a:grpSpLocks/>
            </p:cNvGrpSpPr>
            <p:nvPr/>
          </p:nvGrpSpPr>
          <p:grpSpPr bwMode="auto">
            <a:xfrm>
              <a:off x="3288" y="3929"/>
              <a:ext cx="2177" cy="136"/>
              <a:chOff x="340" y="3929"/>
              <a:chExt cx="2177" cy="136"/>
            </a:xfrm>
          </p:grpSpPr>
          <p:sp>
            <p:nvSpPr>
              <p:cNvPr id="41993" name="Rectangle 19"/>
              <p:cNvSpPr>
                <a:spLocks noChangeArrowheads="1"/>
              </p:cNvSpPr>
              <p:nvPr/>
            </p:nvSpPr>
            <p:spPr bwMode="auto">
              <a:xfrm>
                <a:off x="340" y="3929"/>
                <a:ext cx="2177" cy="46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994" name="Rectangle 20"/>
              <p:cNvSpPr>
                <a:spLocks noChangeArrowheads="1"/>
              </p:cNvSpPr>
              <p:nvPr/>
            </p:nvSpPr>
            <p:spPr bwMode="auto">
              <a:xfrm>
                <a:off x="340" y="4020"/>
                <a:ext cx="2177" cy="45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481142"/>
            <a:ext cx="2133600" cy="476250"/>
          </a:xfrm>
        </p:spPr>
        <p:txBody>
          <a:bodyPr/>
          <a:lstStyle/>
          <a:p>
            <a:pPr>
              <a:defRPr/>
            </a:pPr>
            <a:fld id="{CD9A169B-4A2B-3E43-927F-10A4B10EA8EC}" type="slidenum">
              <a:rPr lang="en-CA" smtClean="0"/>
              <a:pPr>
                <a:defRPr/>
              </a:pPr>
              <a:t>10</a:t>
            </a:fld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6"/>
          <p:cNvSpPr txBox="1">
            <a:spLocks noChangeArrowheads="1"/>
          </p:cNvSpPr>
          <p:nvPr/>
        </p:nvSpPr>
        <p:spPr bwMode="auto">
          <a:xfrm>
            <a:off x="179512" y="603845"/>
            <a:ext cx="32067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>
              <a:spcBef>
                <a:spcPct val="50000"/>
              </a:spcBef>
            </a:pPr>
            <a:r>
              <a:rPr lang="en-CA" sz="2800" b="1" dirty="0" smtClean="0">
                <a:solidFill>
                  <a:srgbClr val="800000"/>
                </a:solidFill>
                <a:ea typeface="ＭＳ Ｐゴシック" pitchFamily="34" charset="-128"/>
                <a:cs typeface="Trebuchet MS" pitchFamily="34" charset="0"/>
              </a:rPr>
              <a:t>Analysis of </a:t>
            </a:r>
            <a:r>
              <a:rPr lang="en-CA" sz="2800" b="1" dirty="0">
                <a:solidFill>
                  <a:srgbClr val="800000"/>
                </a:solidFill>
                <a:ea typeface="ＭＳ Ｐゴシック" pitchFamily="34" charset="-128"/>
                <a:cs typeface="Trebuchet MS" pitchFamily="34" charset="0"/>
              </a:rPr>
              <a:t>Particle Board Wood Smoke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57188" y="2708920"/>
            <a:ext cx="8580437" cy="3536289"/>
            <a:chOff x="357188" y="2475594"/>
            <a:chExt cx="8580437" cy="3769615"/>
          </a:xfrm>
        </p:grpSpPr>
        <p:grpSp>
          <p:nvGrpSpPr>
            <p:cNvPr id="76804" name="Group 4"/>
            <p:cNvGrpSpPr>
              <a:grpSpLocks/>
            </p:cNvGrpSpPr>
            <p:nvPr/>
          </p:nvGrpSpPr>
          <p:grpSpPr bwMode="auto">
            <a:xfrm>
              <a:off x="357188" y="2475594"/>
              <a:ext cx="8580437" cy="3769615"/>
              <a:chOff x="110431" y="1499971"/>
              <a:chExt cx="8581455" cy="4775984"/>
            </a:xfrm>
          </p:grpSpPr>
          <p:grpSp>
            <p:nvGrpSpPr>
              <p:cNvPr id="76805" name="Group 40"/>
              <p:cNvGrpSpPr>
                <a:grpSpLocks/>
              </p:cNvGrpSpPr>
              <p:nvPr/>
            </p:nvGrpSpPr>
            <p:grpSpPr bwMode="auto">
              <a:xfrm>
                <a:off x="305444" y="1597675"/>
                <a:ext cx="8064500" cy="4433891"/>
                <a:chOff x="204" y="1018"/>
                <a:chExt cx="4309" cy="2793"/>
              </a:xfrm>
            </p:grpSpPr>
            <p:grpSp>
              <p:nvGrpSpPr>
                <p:cNvPr id="76806" name="Group 41"/>
                <p:cNvGrpSpPr>
                  <a:grpSpLocks/>
                </p:cNvGrpSpPr>
                <p:nvPr/>
              </p:nvGrpSpPr>
              <p:grpSpPr bwMode="auto">
                <a:xfrm>
                  <a:off x="204" y="1207"/>
                  <a:ext cx="4309" cy="2604"/>
                  <a:chOff x="204" y="1207"/>
                  <a:chExt cx="4309" cy="2604"/>
                </a:xfrm>
              </p:grpSpPr>
              <p:pic>
                <p:nvPicPr>
                  <p:cNvPr id="76807" name="Picture 42"/>
                  <p:cNvPicPr>
                    <a:picLocks noChangeAspect="1" noChangeArrowheads="1"/>
                  </p:cNvPicPr>
                  <p:nvPr/>
                </p:nvPicPr>
                <p:blipFill>
                  <a:blip r:embed="rId3"/>
                  <a:srcRect/>
                  <a:stretch>
                    <a:fillRect/>
                  </a:stretch>
                </p:blipFill>
                <p:spPr bwMode="auto">
                  <a:xfrm>
                    <a:off x="204" y="1207"/>
                    <a:ext cx="4309" cy="260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76808" name="Rectangle 43"/>
                  <p:cNvSpPr>
                    <a:spLocks noChangeArrowheads="1"/>
                  </p:cNvSpPr>
                  <p:nvPr/>
                </p:nvSpPr>
                <p:spPr bwMode="auto">
                  <a:xfrm>
                    <a:off x="2245" y="1253"/>
                    <a:ext cx="771" cy="227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457200"/>
                    <a:endParaRPr lang="en-US" dirty="0">
                      <a:solidFill>
                        <a:srgbClr val="000000"/>
                      </a:solidFill>
                      <a:latin typeface="Calibri" pitchFamily="34" charset="0"/>
                      <a:ea typeface="+mn-ea"/>
                    </a:endParaRPr>
                  </a:p>
                </p:txBody>
              </p:sp>
            </p:grpSp>
            <p:grpSp>
              <p:nvGrpSpPr>
                <p:cNvPr id="76809" name="Group 44"/>
                <p:cNvGrpSpPr>
                  <a:grpSpLocks/>
                </p:cNvGrpSpPr>
                <p:nvPr/>
              </p:nvGrpSpPr>
              <p:grpSpPr bwMode="auto">
                <a:xfrm>
                  <a:off x="1066" y="1018"/>
                  <a:ext cx="2113" cy="2231"/>
                  <a:chOff x="1066" y="1018"/>
                  <a:chExt cx="2113" cy="2231"/>
                </a:xfrm>
              </p:grpSpPr>
              <p:sp>
                <p:nvSpPr>
                  <p:cNvPr id="76810" name="Text Box 4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66" y="3018"/>
                    <a:ext cx="181" cy="2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defTabSz="457200">
                      <a:spcBef>
                        <a:spcPct val="50000"/>
                      </a:spcBef>
                    </a:pPr>
                    <a:r>
                      <a:rPr lang="en-CA" dirty="0">
                        <a:solidFill>
                          <a:srgbClr val="CC0000"/>
                        </a:solidFill>
                        <a:ea typeface="ＭＳ Ｐゴシック" pitchFamily="34" charset="-128"/>
                      </a:rPr>
                      <a:t>1</a:t>
                    </a:r>
                  </a:p>
                </p:txBody>
              </p:sp>
              <p:sp>
                <p:nvSpPr>
                  <p:cNvPr id="76811" name="Text Box 4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48" y="2827"/>
                    <a:ext cx="181" cy="2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defTabSz="457200">
                      <a:spcBef>
                        <a:spcPct val="50000"/>
                      </a:spcBef>
                    </a:pPr>
                    <a:r>
                      <a:rPr lang="en-CA" dirty="0">
                        <a:solidFill>
                          <a:srgbClr val="CC0000"/>
                        </a:solidFill>
                        <a:ea typeface="ＭＳ Ｐゴシック" pitchFamily="34" charset="-128"/>
                      </a:rPr>
                      <a:t>2</a:t>
                    </a:r>
                  </a:p>
                </p:txBody>
              </p:sp>
              <p:sp>
                <p:nvSpPr>
                  <p:cNvPr id="76812" name="Text Box 4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90" y="2577"/>
                    <a:ext cx="181" cy="2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defTabSz="457200">
                      <a:spcBef>
                        <a:spcPct val="50000"/>
                      </a:spcBef>
                    </a:pPr>
                    <a:r>
                      <a:rPr lang="en-CA" dirty="0">
                        <a:solidFill>
                          <a:srgbClr val="CC0000"/>
                        </a:solidFill>
                        <a:ea typeface="ＭＳ Ｐゴシック" pitchFamily="34" charset="-128"/>
                      </a:rPr>
                      <a:t>3</a:t>
                    </a:r>
                  </a:p>
                </p:txBody>
              </p:sp>
              <p:sp>
                <p:nvSpPr>
                  <p:cNvPr id="76813" name="Text Box 4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736" y="2387"/>
                    <a:ext cx="181" cy="2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defTabSz="457200">
                      <a:spcBef>
                        <a:spcPct val="50000"/>
                      </a:spcBef>
                    </a:pPr>
                    <a:r>
                      <a:rPr lang="en-CA" dirty="0">
                        <a:solidFill>
                          <a:srgbClr val="CC0000"/>
                        </a:solidFill>
                        <a:ea typeface="ＭＳ Ｐゴシック" pitchFamily="34" charset="-128"/>
                      </a:rPr>
                      <a:t>4</a:t>
                    </a:r>
                  </a:p>
                </p:txBody>
              </p:sp>
              <p:sp>
                <p:nvSpPr>
                  <p:cNvPr id="76814" name="Text Box 4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83" y="1263"/>
                    <a:ext cx="181" cy="2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defTabSz="457200">
                      <a:spcBef>
                        <a:spcPct val="50000"/>
                      </a:spcBef>
                    </a:pPr>
                    <a:r>
                      <a:rPr lang="en-CA" dirty="0">
                        <a:solidFill>
                          <a:srgbClr val="CC0000"/>
                        </a:solidFill>
                        <a:ea typeface="ＭＳ Ｐゴシック" pitchFamily="34" charset="-128"/>
                      </a:rPr>
                      <a:t>5</a:t>
                    </a:r>
                  </a:p>
                </p:txBody>
              </p:sp>
              <p:sp>
                <p:nvSpPr>
                  <p:cNvPr id="76815" name="Text Box 5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10" y="2216"/>
                    <a:ext cx="181" cy="2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defTabSz="457200">
                      <a:spcBef>
                        <a:spcPct val="50000"/>
                      </a:spcBef>
                    </a:pPr>
                    <a:r>
                      <a:rPr lang="en-CA" dirty="0">
                        <a:solidFill>
                          <a:srgbClr val="CC0000"/>
                        </a:solidFill>
                        <a:ea typeface="ＭＳ Ｐゴシック" pitchFamily="34" charset="-128"/>
                      </a:rPr>
                      <a:t>7</a:t>
                    </a:r>
                  </a:p>
                </p:txBody>
              </p:sp>
              <p:sp>
                <p:nvSpPr>
                  <p:cNvPr id="76816" name="Text Box 5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37" y="2383"/>
                    <a:ext cx="181" cy="2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defTabSz="457200">
                      <a:spcBef>
                        <a:spcPct val="50000"/>
                      </a:spcBef>
                    </a:pPr>
                    <a:endParaRPr lang="en-US">
                      <a:solidFill>
                        <a:srgbClr val="CC0000"/>
                      </a:solidFill>
                      <a:ea typeface="ＭＳ Ｐゴシック" pitchFamily="34" charset="-128"/>
                    </a:endParaRPr>
                  </a:p>
                </p:txBody>
              </p:sp>
              <p:sp>
                <p:nvSpPr>
                  <p:cNvPr id="76817" name="Text Box 5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862" y="2026"/>
                    <a:ext cx="317" cy="2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defTabSz="457200">
                      <a:spcBef>
                        <a:spcPct val="50000"/>
                      </a:spcBef>
                    </a:pPr>
                    <a:r>
                      <a:rPr lang="en-CA" dirty="0">
                        <a:solidFill>
                          <a:srgbClr val="CC0000"/>
                        </a:solidFill>
                        <a:ea typeface="ＭＳ Ｐゴシック" pitchFamily="34" charset="-128"/>
                      </a:rPr>
                      <a:t>8</a:t>
                    </a:r>
                  </a:p>
                </p:txBody>
              </p:sp>
              <p:sp>
                <p:nvSpPr>
                  <p:cNvPr id="76818" name="Text Box 5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19" y="1018"/>
                    <a:ext cx="181" cy="2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defTabSz="457200">
                      <a:spcBef>
                        <a:spcPct val="50000"/>
                      </a:spcBef>
                    </a:pPr>
                    <a:r>
                      <a:rPr lang="en-CA" dirty="0">
                        <a:solidFill>
                          <a:srgbClr val="CC0000"/>
                        </a:solidFill>
                        <a:ea typeface="ＭＳ Ｐゴシック" pitchFamily="34" charset="-128"/>
                      </a:rPr>
                      <a:t>6</a:t>
                    </a:r>
                  </a:p>
                </p:txBody>
              </p:sp>
            </p:grpSp>
          </p:grpSp>
          <p:sp>
            <p:nvSpPr>
              <p:cNvPr id="76819" name="Line 57"/>
              <p:cNvSpPr>
                <a:spLocks noChangeShapeType="1"/>
              </p:cNvSpPr>
              <p:nvPr/>
            </p:nvSpPr>
            <p:spPr bwMode="auto">
              <a:xfrm flipH="1">
                <a:off x="7426301" y="5406676"/>
                <a:ext cx="138290" cy="241299"/>
              </a:xfrm>
              <a:prstGeom prst="line">
                <a:avLst/>
              </a:prstGeom>
              <a:noFill/>
              <a:ln w="15875">
                <a:solidFill>
                  <a:srgbClr val="00009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ea typeface="+mn-ea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3854200" y="2039810"/>
                <a:ext cx="766853" cy="2334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76821" name="Group 33"/>
              <p:cNvGrpSpPr>
                <a:grpSpLocks/>
              </p:cNvGrpSpPr>
              <p:nvPr/>
            </p:nvGrpSpPr>
            <p:grpSpPr bwMode="auto">
              <a:xfrm>
                <a:off x="7129786" y="4921546"/>
                <a:ext cx="1562100" cy="730250"/>
                <a:chOff x="4497" y="3077"/>
                <a:chExt cx="984" cy="460"/>
              </a:xfrm>
            </p:grpSpPr>
            <p:sp>
              <p:nvSpPr>
                <p:cNvPr id="76822" name="Line 56"/>
                <p:cNvSpPr>
                  <a:spLocks noChangeShapeType="1"/>
                </p:cNvSpPr>
                <p:nvPr/>
              </p:nvSpPr>
              <p:spPr bwMode="auto">
                <a:xfrm flipH="1">
                  <a:off x="4497" y="3232"/>
                  <a:ext cx="106" cy="305"/>
                </a:xfrm>
                <a:prstGeom prst="line">
                  <a:avLst/>
                </a:prstGeom>
                <a:noFill/>
                <a:ln w="15875">
                  <a:solidFill>
                    <a:srgbClr val="0048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ea typeface="+mn-ea"/>
                  </a:endParaRPr>
                </a:p>
              </p:txBody>
            </p:sp>
            <p:sp>
              <p:nvSpPr>
                <p:cNvPr id="76823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4538" y="3077"/>
                  <a:ext cx="771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defTabSz="457200">
                    <a:spcBef>
                      <a:spcPct val="50000"/>
                    </a:spcBef>
                  </a:pPr>
                  <a:r>
                    <a:rPr lang="en-CA" sz="1200" b="1">
                      <a:solidFill>
                        <a:srgbClr val="004800"/>
                      </a:solidFill>
                      <a:latin typeface="Calibri" pitchFamily="34" charset="0"/>
                      <a:ea typeface="+mn-ea"/>
                    </a:rPr>
                    <a:t>Fluoranthene</a:t>
                  </a:r>
                </a:p>
              </p:txBody>
            </p:sp>
            <p:sp>
              <p:nvSpPr>
                <p:cNvPr id="76824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4710" y="3228"/>
                  <a:ext cx="771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defTabSz="457200">
                    <a:spcBef>
                      <a:spcPct val="50000"/>
                    </a:spcBef>
                  </a:pPr>
                  <a:r>
                    <a:rPr lang="en-CA" sz="1200" b="1">
                      <a:solidFill>
                        <a:srgbClr val="000090"/>
                      </a:solidFill>
                      <a:latin typeface="Calibri" pitchFamily="34" charset="0"/>
                      <a:ea typeface="+mn-ea"/>
                    </a:rPr>
                    <a:t>Pyrene</a:t>
                  </a:r>
                </a:p>
              </p:txBody>
            </p:sp>
          </p:grpSp>
          <p:sp>
            <p:nvSpPr>
              <p:cNvPr id="2" name="Rectangle 1"/>
              <p:cNvSpPr/>
              <p:nvPr/>
            </p:nvSpPr>
            <p:spPr>
              <a:xfrm>
                <a:off x="5327575" y="2116022"/>
                <a:ext cx="768441" cy="2334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110431" y="1499971"/>
                <a:ext cx="8402047" cy="477598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5277283" y="2627620"/>
              <a:ext cx="3327165" cy="3937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b="1" dirty="0">
                  <a:solidFill>
                    <a:schemeClr val="accent1">
                      <a:lumMod val="25000"/>
                    </a:schemeClr>
                  </a:solidFill>
                  <a:ea typeface="ＭＳ Ｐゴシック" pitchFamily="34" charset="-128"/>
                  <a:cs typeface="Trebuchet MS" pitchFamily="34" charset="0"/>
                </a:rPr>
                <a:t>Gas </a:t>
              </a:r>
              <a:r>
                <a:rPr lang="en-CA" b="1" dirty="0" smtClean="0">
                  <a:solidFill>
                    <a:schemeClr val="accent1">
                      <a:lumMod val="25000"/>
                    </a:schemeClr>
                  </a:solidFill>
                  <a:ea typeface="ＭＳ Ｐゴシック" pitchFamily="34" charset="-128"/>
                  <a:cs typeface="Trebuchet MS" pitchFamily="34" charset="0"/>
                </a:rPr>
                <a:t>Chromatography Profile</a:t>
              </a:r>
              <a:endParaRPr lang="en-US" dirty="0">
                <a:solidFill>
                  <a:schemeClr val="accent1">
                    <a:lumMod val="25000"/>
                  </a:schemeClr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485485" y="188640"/>
            <a:ext cx="5262979" cy="2304256"/>
            <a:chOff x="3345519" y="188640"/>
            <a:chExt cx="5588363" cy="2448272"/>
          </a:xfrm>
        </p:grpSpPr>
        <p:grpSp>
          <p:nvGrpSpPr>
            <p:cNvPr id="29" name="Group 11"/>
            <p:cNvGrpSpPr>
              <a:grpSpLocks/>
            </p:cNvGrpSpPr>
            <p:nvPr/>
          </p:nvGrpSpPr>
          <p:grpSpPr bwMode="auto">
            <a:xfrm>
              <a:off x="3484546" y="635747"/>
              <a:ext cx="5449336" cy="2001165"/>
              <a:chOff x="384" y="1440"/>
              <a:chExt cx="5708" cy="2116"/>
            </a:xfrm>
          </p:grpSpPr>
          <p:sp>
            <p:nvSpPr>
              <p:cNvPr id="30" name="AutoShape 5"/>
              <p:cNvSpPr>
                <a:spLocks noChangeAspect="1" noChangeArrowheads="1" noTextEdit="1"/>
              </p:cNvSpPr>
              <p:nvPr/>
            </p:nvSpPr>
            <p:spPr bwMode="auto">
              <a:xfrm>
                <a:off x="432" y="1440"/>
                <a:ext cx="5184" cy="2052"/>
              </a:xfrm>
              <a:prstGeom prst="rect">
                <a:avLst/>
              </a:prstGeom>
              <a:noFill/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ea typeface="+mn-ea"/>
                </a:endParaRPr>
              </a:p>
            </p:txBody>
          </p:sp>
          <p:graphicFrame>
            <p:nvGraphicFramePr>
              <p:cNvPr id="31" name="Object 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90754778"/>
                  </p:ext>
                </p:extLst>
              </p:nvPr>
            </p:nvGraphicFramePr>
            <p:xfrm>
              <a:off x="966" y="1534"/>
              <a:ext cx="1110" cy="1132"/>
            </p:xfrm>
            <a:graphic>
              <a:graphicData uri="http://schemas.openxmlformats.org/presentationml/2006/ole">
                <p:oleObj spid="_x0000_s107627" r:id="rId4" imgW="1133856" imgH="1155192" progId="">
                  <p:embed/>
                </p:oleObj>
              </a:graphicData>
            </a:graphic>
          </p:graphicFrame>
          <p:sp>
            <p:nvSpPr>
              <p:cNvPr id="32" name="Text Box 7"/>
              <p:cNvSpPr txBox="1">
                <a:spLocks noChangeArrowheads="1"/>
              </p:cNvSpPr>
              <p:nvPr/>
            </p:nvSpPr>
            <p:spPr bwMode="auto">
              <a:xfrm>
                <a:off x="384" y="2688"/>
                <a:ext cx="2812" cy="8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80467" tIns="40234" rIns="80467" bIns="40234"/>
              <a:lstStyle/>
              <a:p>
                <a:r>
                  <a:rPr lang="en-CA" altLang="ja-JP" sz="1100" dirty="0" smtClean="0">
                    <a:solidFill>
                      <a:srgbClr val="000000"/>
                    </a:solidFill>
                    <a:ea typeface="MS Mincho" pitchFamily="49" charset="-128"/>
                  </a:rPr>
                  <a:t>1. Guaiacol </a:t>
                </a:r>
                <a:r>
                  <a:rPr lang="en-CA" altLang="ja-JP" sz="1100" dirty="0">
                    <a:solidFill>
                      <a:srgbClr val="000000"/>
                    </a:solidFill>
                    <a:ea typeface="MS Mincho" pitchFamily="49" charset="-128"/>
                  </a:rPr>
                  <a:t>(R=H)</a:t>
                </a:r>
                <a:endParaRPr lang="en-CA" altLang="ja-JP" sz="1100" dirty="0">
                  <a:solidFill>
                    <a:srgbClr val="000000"/>
                  </a:solidFill>
                  <a:ea typeface="ＭＳ Ｐゴシック" pitchFamily="34" charset="-128"/>
                </a:endParaRPr>
              </a:p>
              <a:p>
                <a:pPr eaLnBrk="0" hangingPunct="0"/>
                <a:r>
                  <a:rPr lang="en-CA" altLang="ja-JP" sz="1100" dirty="0" smtClean="0">
                    <a:solidFill>
                      <a:srgbClr val="000000"/>
                    </a:solidFill>
                    <a:ea typeface="MS Mincho" pitchFamily="49" charset="-128"/>
                  </a:rPr>
                  <a:t>2. </a:t>
                </a:r>
                <a:r>
                  <a:rPr lang="en-CA" altLang="ja-JP" sz="1100" dirty="0" err="1" smtClean="0">
                    <a:solidFill>
                      <a:srgbClr val="000000"/>
                    </a:solidFill>
                    <a:ea typeface="MS Mincho" pitchFamily="49" charset="-128"/>
                  </a:rPr>
                  <a:t>Methylguaiacol</a:t>
                </a:r>
                <a:r>
                  <a:rPr lang="en-CA" altLang="ja-JP" sz="1100" dirty="0" smtClean="0">
                    <a:solidFill>
                      <a:srgbClr val="000000"/>
                    </a:solidFill>
                    <a:ea typeface="MS Mincho" pitchFamily="49" charset="-128"/>
                  </a:rPr>
                  <a:t> </a:t>
                </a:r>
                <a:r>
                  <a:rPr lang="en-CA" altLang="ja-JP" sz="1100" dirty="0">
                    <a:solidFill>
                      <a:srgbClr val="000000"/>
                    </a:solidFill>
                    <a:ea typeface="MS Mincho" pitchFamily="49" charset="-128"/>
                  </a:rPr>
                  <a:t>(R=CH</a:t>
                </a:r>
                <a:r>
                  <a:rPr lang="en-CA" altLang="ja-JP" sz="1100" baseline="-30000" dirty="0">
                    <a:solidFill>
                      <a:srgbClr val="000000"/>
                    </a:solidFill>
                    <a:ea typeface="MS Mincho" pitchFamily="49" charset="-128"/>
                  </a:rPr>
                  <a:t>3</a:t>
                </a:r>
                <a:r>
                  <a:rPr lang="en-CA" altLang="ja-JP" sz="1100" dirty="0">
                    <a:solidFill>
                      <a:srgbClr val="000000"/>
                    </a:solidFill>
                    <a:ea typeface="MS Mincho" pitchFamily="49" charset="-128"/>
                  </a:rPr>
                  <a:t>)</a:t>
                </a:r>
                <a:endParaRPr lang="en-CA" altLang="ja-JP" sz="1100" dirty="0">
                  <a:solidFill>
                    <a:srgbClr val="000000"/>
                  </a:solidFill>
                  <a:ea typeface="ＭＳ Ｐゴシック" pitchFamily="34" charset="-128"/>
                </a:endParaRPr>
              </a:p>
              <a:p>
                <a:pPr eaLnBrk="0" hangingPunct="0"/>
                <a:r>
                  <a:rPr lang="en-CA" altLang="ja-JP" sz="1100" dirty="0" smtClean="0">
                    <a:solidFill>
                      <a:srgbClr val="000000"/>
                    </a:solidFill>
                    <a:ea typeface="MS Mincho" pitchFamily="49" charset="-128"/>
                  </a:rPr>
                  <a:t>3. </a:t>
                </a:r>
                <a:r>
                  <a:rPr lang="en-CA" altLang="ja-JP" sz="1100" dirty="0" err="1" smtClean="0">
                    <a:solidFill>
                      <a:srgbClr val="000000"/>
                    </a:solidFill>
                    <a:ea typeface="MS Mincho" pitchFamily="49" charset="-128"/>
                  </a:rPr>
                  <a:t>Ethylguaiacol</a:t>
                </a:r>
                <a:r>
                  <a:rPr lang="en-CA" altLang="ja-JP" sz="1100" dirty="0" smtClean="0">
                    <a:solidFill>
                      <a:srgbClr val="000000"/>
                    </a:solidFill>
                    <a:ea typeface="MS Mincho" pitchFamily="49" charset="-128"/>
                  </a:rPr>
                  <a:t> </a:t>
                </a:r>
                <a:r>
                  <a:rPr lang="en-CA" altLang="ja-JP" sz="1100" dirty="0">
                    <a:solidFill>
                      <a:srgbClr val="000000"/>
                    </a:solidFill>
                    <a:ea typeface="MS Mincho" pitchFamily="49" charset="-128"/>
                  </a:rPr>
                  <a:t>(R=CH</a:t>
                </a:r>
                <a:r>
                  <a:rPr lang="en-CA" altLang="ja-JP" sz="1100" baseline="-30000" dirty="0">
                    <a:solidFill>
                      <a:srgbClr val="000000"/>
                    </a:solidFill>
                    <a:ea typeface="MS Mincho" pitchFamily="49" charset="-128"/>
                  </a:rPr>
                  <a:t>2</a:t>
                </a:r>
                <a:r>
                  <a:rPr lang="en-CA" altLang="ja-JP" sz="1100" dirty="0">
                    <a:solidFill>
                      <a:srgbClr val="000000"/>
                    </a:solidFill>
                    <a:ea typeface="MS Mincho" pitchFamily="49" charset="-128"/>
                  </a:rPr>
                  <a:t>CH</a:t>
                </a:r>
                <a:r>
                  <a:rPr lang="en-CA" altLang="ja-JP" sz="1100" baseline="-30000" dirty="0">
                    <a:solidFill>
                      <a:srgbClr val="000000"/>
                    </a:solidFill>
                    <a:ea typeface="MS Mincho" pitchFamily="49" charset="-128"/>
                  </a:rPr>
                  <a:t>3</a:t>
                </a:r>
                <a:r>
                  <a:rPr lang="en-CA" altLang="ja-JP" sz="1100" dirty="0">
                    <a:solidFill>
                      <a:srgbClr val="000000"/>
                    </a:solidFill>
                    <a:ea typeface="MS Mincho" pitchFamily="49" charset="-128"/>
                  </a:rPr>
                  <a:t>)</a:t>
                </a:r>
                <a:endParaRPr lang="en-CA" altLang="ja-JP" sz="1100" dirty="0">
                  <a:solidFill>
                    <a:srgbClr val="000000"/>
                  </a:solidFill>
                  <a:ea typeface="ＭＳ Ｐゴシック" pitchFamily="34" charset="-128"/>
                </a:endParaRPr>
              </a:p>
              <a:p>
                <a:pPr eaLnBrk="0" hangingPunct="0"/>
                <a:r>
                  <a:rPr lang="en-CA" altLang="ja-JP" sz="1100" dirty="0" smtClean="0">
                    <a:solidFill>
                      <a:srgbClr val="000000"/>
                    </a:solidFill>
                    <a:ea typeface="MS Mincho" pitchFamily="49" charset="-128"/>
                  </a:rPr>
                  <a:t>4. </a:t>
                </a:r>
                <a:r>
                  <a:rPr lang="en-CA" altLang="ja-JP" sz="1100" dirty="0" err="1" smtClean="0">
                    <a:solidFill>
                      <a:srgbClr val="000000"/>
                    </a:solidFill>
                    <a:ea typeface="MS Mincho" pitchFamily="49" charset="-128"/>
                  </a:rPr>
                  <a:t>Propylguaiacol</a:t>
                </a:r>
                <a:r>
                  <a:rPr lang="en-CA" altLang="ja-JP" sz="1100" dirty="0" smtClean="0">
                    <a:solidFill>
                      <a:srgbClr val="000000"/>
                    </a:solidFill>
                    <a:ea typeface="MS Mincho" pitchFamily="49" charset="-128"/>
                  </a:rPr>
                  <a:t> </a:t>
                </a:r>
                <a:r>
                  <a:rPr lang="en-CA" altLang="ja-JP" sz="1100" dirty="0">
                    <a:solidFill>
                      <a:srgbClr val="000000"/>
                    </a:solidFill>
                    <a:ea typeface="MS Mincho" pitchFamily="49" charset="-128"/>
                  </a:rPr>
                  <a:t>(R=CH</a:t>
                </a:r>
                <a:r>
                  <a:rPr lang="en-CA" altLang="ja-JP" sz="1100" baseline="-30000" dirty="0">
                    <a:solidFill>
                      <a:srgbClr val="000000"/>
                    </a:solidFill>
                    <a:ea typeface="MS Mincho" pitchFamily="49" charset="-128"/>
                  </a:rPr>
                  <a:t>2</a:t>
                </a:r>
                <a:r>
                  <a:rPr lang="en-CA" altLang="ja-JP" sz="1100" dirty="0">
                    <a:solidFill>
                      <a:srgbClr val="000000"/>
                    </a:solidFill>
                    <a:ea typeface="MS Mincho" pitchFamily="49" charset="-128"/>
                  </a:rPr>
                  <a:t>CH</a:t>
                </a:r>
                <a:r>
                  <a:rPr lang="en-CA" altLang="ja-JP" sz="1100" baseline="-30000" dirty="0">
                    <a:solidFill>
                      <a:srgbClr val="000000"/>
                    </a:solidFill>
                    <a:ea typeface="MS Mincho" pitchFamily="49" charset="-128"/>
                  </a:rPr>
                  <a:t>2</a:t>
                </a:r>
                <a:r>
                  <a:rPr lang="en-CA" altLang="ja-JP" sz="1100" dirty="0">
                    <a:solidFill>
                      <a:srgbClr val="000000"/>
                    </a:solidFill>
                    <a:ea typeface="MS Mincho" pitchFamily="49" charset="-128"/>
                  </a:rPr>
                  <a:t>CH</a:t>
                </a:r>
                <a:r>
                  <a:rPr lang="en-CA" altLang="ja-JP" sz="1100" baseline="-30000" dirty="0">
                    <a:solidFill>
                      <a:srgbClr val="000000"/>
                    </a:solidFill>
                    <a:ea typeface="MS Mincho" pitchFamily="49" charset="-128"/>
                  </a:rPr>
                  <a:t>3</a:t>
                </a:r>
                <a:r>
                  <a:rPr lang="en-CA" altLang="ja-JP" sz="1100" dirty="0">
                    <a:solidFill>
                      <a:srgbClr val="000000"/>
                    </a:solidFill>
                    <a:ea typeface="MS Mincho" pitchFamily="49" charset="-128"/>
                  </a:rPr>
                  <a:t>)</a:t>
                </a:r>
                <a:endParaRPr lang="en-CA" altLang="ja-JP" sz="1100" dirty="0">
                  <a:solidFill>
                    <a:srgbClr val="000000"/>
                  </a:solidFill>
                  <a:ea typeface="ＭＳ Ｐゴシック" pitchFamily="34" charset="-128"/>
                </a:endParaRPr>
              </a:p>
              <a:p>
                <a:pPr eaLnBrk="0" hangingPunct="0"/>
                <a:endParaRPr lang="en-CA" altLang="ja-JP" dirty="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graphicFrame>
            <p:nvGraphicFramePr>
              <p:cNvPr id="33" name="Object 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76362396"/>
                  </p:ext>
                </p:extLst>
              </p:nvPr>
            </p:nvGraphicFramePr>
            <p:xfrm>
              <a:off x="3543" y="1534"/>
              <a:ext cx="1668" cy="1132"/>
            </p:xfrm>
            <a:graphic>
              <a:graphicData uri="http://schemas.openxmlformats.org/presentationml/2006/ole">
                <p:oleObj spid="_x0000_s107628" r:id="rId5" imgW="1691640" imgH="1149096" progId="">
                  <p:embed/>
                </p:oleObj>
              </a:graphicData>
            </a:graphic>
          </p:graphicFrame>
          <p:sp>
            <p:nvSpPr>
              <p:cNvPr id="34" name="Text Box 9"/>
              <p:cNvSpPr txBox="1">
                <a:spLocks noChangeArrowheads="1"/>
              </p:cNvSpPr>
              <p:nvPr/>
            </p:nvSpPr>
            <p:spPr bwMode="auto">
              <a:xfrm>
                <a:off x="3312" y="2688"/>
                <a:ext cx="2780" cy="8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80467" tIns="40234" rIns="80467" bIns="40234"/>
              <a:lstStyle/>
              <a:p>
                <a:r>
                  <a:rPr lang="en-CA" altLang="ja-JP" sz="1100" dirty="0" smtClean="0">
                    <a:solidFill>
                      <a:srgbClr val="000000"/>
                    </a:solidFill>
                    <a:ea typeface="MS Mincho" pitchFamily="49" charset="-128"/>
                  </a:rPr>
                  <a:t>5. Syringol </a:t>
                </a:r>
                <a:r>
                  <a:rPr lang="en-CA" altLang="ja-JP" sz="1100" dirty="0">
                    <a:solidFill>
                      <a:srgbClr val="000000"/>
                    </a:solidFill>
                    <a:ea typeface="MS Mincho" pitchFamily="49" charset="-128"/>
                  </a:rPr>
                  <a:t>(R=H)</a:t>
                </a:r>
                <a:endParaRPr lang="en-CA" altLang="ja-JP" sz="1100" dirty="0">
                  <a:solidFill>
                    <a:srgbClr val="000000"/>
                  </a:solidFill>
                  <a:ea typeface="ＭＳ Ｐゴシック" pitchFamily="34" charset="-128"/>
                </a:endParaRPr>
              </a:p>
              <a:p>
                <a:pPr eaLnBrk="0" hangingPunct="0"/>
                <a:r>
                  <a:rPr lang="en-CA" altLang="ja-JP" sz="1100" dirty="0" smtClean="0">
                    <a:solidFill>
                      <a:srgbClr val="000000"/>
                    </a:solidFill>
                    <a:ea typeface="MS Mincho" pitchFamily="49" charset="-128"/>
                  </a:rPr>
                  <a:t>6. Methylsyringol </a:t>
                </a:r>
                <a:r>
                  <a:rPr lang="en-CA" altLang="ja-JP" sz="1100" dirty="0">
                    <a:solidFill>
                      <a:srgbClr val="000000"/>
                    </a:solidFill>
                    <a:ea typeface="MS Mincho" pitchFamily="49" charset="-128"/>
                  </a:rPr>
                  <a:t>(R=CH</a:t>
                </a:r>
                <a:r>
                  <a:rPr lang="en-CA" altLang="ja-JP" sz="1100" baseline="-30000" dirty="0">
                    <a:solidFill>
                      <a:srgbClr val="000000"/>
                    </a:solidFill>
                    <a:ea typeface="MS Mincho" pitchFamily="49" charset="-128"/>
                  </a:rPr>
                  <a:t>3</a:t>
                </a:r>
                <a:r>
                  <a:rPr lang="en-CA" altLang="ja-JP" sz="1100" dirty="0">
                    <a:solidFill>
                      <a:srgbClr val="000000"/>
                    </a:solidFill>
                    <a:ea typeface="MS Mincho" pitchFamily="49" charset="-128"/>
                  </a:rPr>
                  <a:t>)</a:t>
                </a:r>
                <a:endParaRPr lang="en-CA" altLang="ja-JP" sz="1100" dirty="0">
                  <a:solidFill>
                    <a:srgbClr val="000000"/>
                  </a:solidFill>
                  <a:ea typeface="ＭＳ Ｐゴシック" pitchFamily="34" charset="-128"/>
                </a:endParaRPr>
              </a:p>
              <a:p>
                <a:pPr eaLnBrk="0" hangingPunct="0"/>
                <a:r>
                  <a:rPr lang="en-CA" altLang="ja-JP" sz="1100" dirty="0" smtClean="0">
                    <a:solidFill>
                      <a:srgbClr val="000000"/>
                    </a:solidFill>
                    <a:ea typeface="MS Mincho" pitchFamily="49" charset="-128"/>
                  </a:rPr>
                  <a:t>7. </a:t>
                </a:r>
                <a:r>
                  <a:rPr lang="en-CA" altLang="ja-JP" sz="1100" dirty="0" err="1" smtClean="0">
                    <a:solidFill>
                      <a:srgbClr val="000000"/>
                    </a:solidFill>
                    <a:ea typeface="MS Mincho" pitchFamily="49" charset="-128"/>
                  </a:rPr>
                  <a:t>Ethylsyringol</a:t>
                </a:r>
                <a:r>
                  <a:rPr lang="en-CA" altLang="ja-JP" sz="1100" dirty="0" smtClean="0">
                    <a:solidFill>
                      <a:srgbClr val="000000"/>
                    </a:solidFill>
                    <a:ea typeface="MS Mincho" pitchFamily="49" charset="-128"/>
                  </a:rPr>
                  <a:t> </a:t>
                </a:r>
                <a:r>
                  <a:rPr lang="en-CA" altLang="ja-JP" sz="1100" dirty="0">
                    <a:solidFill>
                      <a:srgbClr val="000000"/>
                    </a:solidFill>
                    <a:ea typeface="MS Mincho" pitchFamily="49" charset="-128"/>
                  </a:rPr>
                  <a:t>(R=CH</a:t>
                </a:r>
                <a:r>
                  <a:rPr lang="en-CA" altLang="ja-JP" sz="1100" baseline="-30000" dirty="0">
                    <a:solidFill>
                      <a:srgbClr val="000000"/>
                    </a:solidFill>
                    <a:ea typeface="MS Mincho" pitchFamily="49" charset="-128"/>
                  </a:rPr>
                  <a:t>2</a:t>
                </a:r>
                <a:r>
                  <a:rPr lang="en-CA" altLang="ja-JP" sz="1100" dirty="0">
                    <a:solidFill>
                      <a:srgbClr val="000000"/>
                    </a:solidFill>
                    <a:ea typeface="MS Mincho" pitchFamily="49" charset="-128"/>
                  </a:rPr>
                  <a:t>CH</a:t>
                </a:r>
                <a:r>
                  <a:rPr lang="en-CA" altLang="ja-JP" sz="1100" baseline="-30000" dirty="0">
                    <a:solidFill>
                      <a:srgbClr val="000000"/>
                    </a:solidFill>
                    <a:ea typeface="MS Mincho" pitchFamily="49" charset="-128"/>
                  </a:rPr>
                  <a:t>3</a:t>
                </a:r>
                <a:r>
                  <a:rPr lang="en-CA" altLang="ja-JP" sz="1100" dirty="0">
                    <a:solidFill>
                      <a:srgbClr val="000000"/>
                    </a:solidFill>
                    <a:ea typeface="MS Mincho" pitchFamily="49" charset="-128"/>
                  </a:rPr>
                  <a:t>)</a:t>
                </a:r>
                <a:endParaRPr lang="en-CA" altLang="ja-JP" sz="1100" dirty="0">
                  <a:solidFill>
                    <a:srgbClr val="000000"/>
                  </a:solidFill>
                  <a:ea typeface="ＭＳ Ｐゴシック" pitchFamily="34" charset="-128"/>
                </a:endParaRPr>
              </a:p>
              <a:p>
                <a:pPr eaLnBrk="0" hangingPunct="0"/>
                <a:r>
                  <a:rPr lang="en-CA" altLang="ja-JP" sz="1100" dirty="0" smtClean="0">
                    <a:solidFill>
                      <a:srgbClr val="000000"/>
                    </a:solidFill>
                    <a:ea typeface="MS Mincho" pitchFamily="49" charset="-128"/>
                  </a:rPr>
                  <a:t>8. </a:t>
                </a:r>
                <a:r>
                  <a:rPr lang="en-CA" altLang="ja-JP" sz="1100" dirty="0" err="1" smtClean="0">
                    <a:solidFill>
                      <a:srgbClr val="000000"/>
                    </a:solidFill>
                    <a:ea typeface="MS Mincho" pitchFamily="49" charset="-128"/>
                  </a:rPr>
                  <a:t>Propylsyringol</a:t>
                </a:r>
                <a:r>
                  <a:rPr lang="en-CA" altLang="ja-JP" sz="1100" dirty="0" smtClean="0">
                    <a:solidFill>
                      <a:srgbClr val="000000"/>
                    </a:solidFill>
                    <a:ea typeface="MS Mincho" pitchFamily="49" charset="-128"/>
                  </a:rPr>
                  <a:t> </a:t>
                </a:r>
                <a:r>
                  <a:rPr lang="en-CA" altLang="ja-JP" sz="1100" dirty="0">
                    <a:solidFill>
                      <a:srgbClr val="000000"/>
                    </a:solidFill>
                    <a:ea typeface="MS Mincho" pitchFamily="49" charset="-128"/>
                  </a:rPr>
                  <a:t>(R=CH</a:t>
                </a:r>
                <a:r>
                  <a:rPr lang="en-CA" altLang="ja-JP" sz="1100" baseline="-30000" dirty="0">
                    <a:solidFill>
                      <a:srgbClr val="000000"/>
                    </a:solidFill>
                    <a:ea typeface="MS Mincho" pitchFamily="49" charset="-128"/>
                  </a:rPr>
                  <a:t>2</a:t>
                </a:r>
                <a:r>
                  <a:rPr lang="en-CA" altLang="ja-JP" sz="1100" dirty="0">
                    <a:solidFill>
                      <a:srgbClr val="000000"/>
                    </a:solidFill>
                    <a:ea typeface="MS Mincho" pitchFamily="49" charset="-128"/>
                  </a:rPr>
                  <a:t>CH</a:t>
                </a:r>
                <a:r>
                  <a:rPr lang="en-CA" altLang="ja-JP" sz="1100" baseline="-30000" dirty="0">
                    <a:solidFill>
                      <a:srgbClr val="000000"/>
                    </a:solidFill>
                    <a:ea typeface="MS Mincho" pitchFamily="49" charset="-128"/>
                  </a:rPr>
                  <a:t>2</a:t>
                </a:r>
                <a:r>
                  <a:rPr lang="en-CA" altLang="ja-JP" sz="1100" dirty="0">
                    <a:solidFill>
                      <a:srgbClr val="000000"/>
                    </a:solidFill>
                    <a:ea typeface="MS Mincho" pitchFamily="49" charset="-128"/>
                  </a:rPr>
                  <a:t>CH</a:t>
                </a:r>
                <a:r>
                  <a:rPr lang="en-CA" altLang="ja-JP" sz="1100" baseline="-30000" dirty="0">
                    <a:solidFill>
                      <a:srgbClr val="000000"/>
                    </a:solidFill>
                    <a:ea typeface="MS Mincho" pitchFamily="49" charset="-128"/>
                  </a:rPr>
                  <a:t>3</a:t>
                </a:r>
                <a:r>
                  <a:rPr lang="en-CA" altLang="ja-JP" sz="1100" dirty="0">
                    <a:solidFill>
                      <a:srgbClr val="000000"/>
                    </a:solidFill>
                    <a:ea typeface="MS Mincho" pitchFamily="49" charset="-128"/>
                  </a:rPr>
                  <a:t>)</a:t>
                </a:r>
                <a:endParaRPr lang="en-CA" altLang="ja-JP" sz="1100" dirty="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3345519" y="188640"/>
              <a:ext cx="5588363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4800"/>
                  </a:solidFill>
                </a:rPr>
                <a:t>Taste of wood smoke     Smell of wood smoke</a:t>
              </a:r>
              <a:endParaRPr lang="en-US" b="1" dirty="0">
                <a:solidFill>
                  <a:srgbClr val="004800"/>
                </a:solidFill>
              </a:endParaRPr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409134"/>
            <a:ext cx="2133600" cy="476250"/>
          </a:xfrm>
        </p:spPr>
        <p:txBody>
          <a:bodyPr/>
          <a:lstStyle/>
          <a:p>
            <a:pPr>
              <a:defRPr/>
            </a:pPr>
            <a:fld id="{CD9A169B-4A2B-3E43-927F-10A4B10EA8EC}" type="slidenum">
              <a:rPr lang="en-CA" smtClean="0"/>
              <a:pPr>
                <a:defRPr/>
              </a:pPr>
              <a:t>11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3742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39750" y="6021388"/>
            <a:ext cx="8135938" cy="728662"/>
            <a:chOff x="340" y="3793"/>
            <a:chExt cx="5125" cy="459"/>
          </a:xfrm>
        </p:grpSpPr>
        <p:pic>
          <p:nvPicPr>
            <p:cNvPr id="34825" name="Picture 5" descr="McMaster University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62" y="3793"/>
              <a:ext cx="682" cy="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340" y="3929"/>
              <a:ext cx="2177" cy="136"/>
              <a:chOff x="340" y="3929"/>
              <a:chExt cx="2177" cy="136"/>
            </a:xfrm>
          </p:grpSpPr>
          <p:sp>
            <p:nvSpPr>
              <p:cNvPr id="34830" name="Rectangle 7"/>
              <p:cNvSpPr>
                <a:spLocks noChangeArrowheads="1"/>
              </p:cNvSpPr>
              <p:nvPr/>
            </p:nvSpPr>
            <p:spPr bwMode="auto">
              <a:xfrm>
                <a:off x="340" y="3929"/>
                <a:ext cx="2177" cy="46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831" name="Rectangle 8"/>
              <p:cNvSpPr>
                <a:spLocks noChangeArrowheads="1"/>
              </p:cNvSpPr>
              <p:nvPr/>
            </p:nvSpPr>
            <p:spPr bwMode="auto">
              <a:xfrm>
                <a:off x="340" y="4020"/>
                <a:ext cx="2177" cy="45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3288" y="3929"/>
              <a:ext cx="2177" cy="136"/>
              <a:chOff x="340" y="3929"/>
              <a:chExt cx="2177" cy="136"/>
            </a:xfrm>
          </p:grpSpPr>
          <p:sp>
            <p:nvSpPr>
              <p:cNvPr id="34828" name="Rectangle 10"/>
              <p:cNvSpPr>
                <a:spLocks noChangeArrowheads="1"/>
              </p:cNvSpPr>
              <p:nvPr/>
            </p:nvSpPr>
            <p:spPr bwMode="auto">
              <a:xfrm>
                <a:off x="340" y="3929"/>
                <a:ext cx="2177" cy="46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829" name="Rectangle 11"/>
              <p:cNvSpPr>
                <a:spLocks noChangeArrowheads="1"/>
              </p:cNvSpPr>
              <p:nvPr/>
            </p:nvSpPr>
            <p:spPr bwMode="auto">
              <a:xfrm>
                <a:off x="340" y="4020"/>
                <a:ext cx="2177" cy="45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468313" y="14289"/>
            <a:ext cx="8351837" cy="606425"/>
            <a:chOff x="295" y="9"/>
            <a:chExt cx="5261" cy="382"/>
          </a:xfrm>
        </p:grpSpPr>
        <p:sp>
          <p:nvSpPr>
            <p:cNvPr id="34823" name="Line 13"/>
            <p:cNvSpPr>
              <a:spLocks noChangeShapeType="1"/>
            </p:cNvSpPr>
            <p:nvPr/>
          </p:nvSpPr>
          <p:spPr bwMode="auto">
            <a:xfrm>
              <a:off x="295" y="391"/>
              <a:ext cx="5261" cy="0"/>
            </a:xfrm>
            <a:prstGeom prst="line">
              <a:avLst/>
            </a:prstGeom>
            <a:noFill/>
            <a:ln w="88900" cmpd="thickThin">
              <a:solidFill>
                <a:srgbClr val="8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24" name="Text Box 14"/>
            <p:cNvSpPr txBox="1">
              <a:spLocks noChangeArrowheads="1"/>
            </p:cNvSpPr>
            <p:nvPr/>
          </p:nvSpPr>
          <p:spPr bwMode="auto">
            <a:xfrm>
              <a:off x="295" y="9"/>
              <a:ext cx="5261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CA" sz="2800" b="1" dirty="0"/>
            </a:p>
          </p:txBody>
        </p:sp>
      </p:grpSp>
      <p:sp>
        <p:nvSpPr>
          <p:cNvPr id="34820" name="Text Box 15"/>
          <p:cNvSpPr txBox="1">
            <a:spLocks noChangeArrowheads="1"/>
          </p:cNvSpPr>
          <p:nvPr/>
        </p:nvSpPr>
        <p:spPr bwMode="auto">
          <a:xfrm>
            <a:off x="611560" y="1916832"/>
            <a:ext cx="7920880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CA" sz="4000" b="1" dirty="0" smtClean="0">
                <a:solidFill>
                  <a:srgbClr val="800000"/>
                </a:solidFill>
              </a:rPr>
              <a:t>Part 2: Assessing Fire Fighter Exposures in Fire Training Exercises:</a:t>
            </a:r>
          </a:p>
          <a:p>
            <a:pPr algn="ctr">
              <a:spcBef>
                <a:spcPct val="50000"/>
              </a:spcBef>
            </a:pPr>
            <a:r>
              <a:rPr lang="en-CA" sz="3600" b="1" dirty="0" smtClean="0">
                <a:solidFill>
                  <a:srgbClr val="800000"/>
                </a:solidFill>
              </a:rPr>
              <a:t>Particulate and Gases </a:t>
            </a:r>
          </a:p>
          <a:p>
            <a:pPr>
              <a:spcBef>
                <a:spcPct val="50000"/>
              </a:spcBef>
            </a:pPr>
            <a:endParaRPr lang="en-CA" sz="3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81142"/>
            <a:ext cx="2133600" cy="476250"/>
          </a:xfrm>
        </p:spPr>
        <p:txBody>
          <a:bodyPr/>
          <a:lstStyle/>
          <a:p>
            <a:pPr>
              <a:defRPr/>
            </a:pPr>
            <a:fld id="{55E95E86-1FDE-0A40-A9FE-42FCA5A8E3F1}" type="slidenum">
              <a:rPr lang="en-CA" smtClean="0"/>
              <a:pPr>
                <a:defRPr/>
              </a:pPr>
              <a:t>12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4298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24970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800000"/>
                </a:solidFill>
                <a:latin typeface="+mj-lt"/>
                <a:cs typeface="Trebuchet MS"/>
              </a:rPr>
              <a:t>Toronto Fire Service Burn House Training Exercise</a:t>
            </a:r>
            <a:endParaRPr lang="en-US" sz="2400" b="1" dirty="0">
              <a:solidFill>
                <a:srgbClr val="800000"/>
              </a:solidFill>
              <a:latin typeface="Trebuchet MS"/>
              <a:cs typeface="Trebuchet M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99592" y="800032"/>
            <a:ext cx="7344816" cy="5488888"/>
            <a:chOff x="1043608" y="764704"/>
            <a:chExt cx="7344816" cy="5488888"/>
          </a:xfrm>
        </p:grpSpPr>
        <p:grpSp>
          <p:nvGrpSpPr>
            <p:cNvPr id="9" name="Group 8"/>
            <p:cNvGrpSpPr/>
            <p:nvPr/>
          </p:nvGrpSpPr>
          <p:grpSpPr>
            <a:xfrm>
              <a:off x="1043608" y="764704"/>
              <a:ext cx="7344816" cy="5488888"/>
              <a:chOff x="0" y="-530986"/>
              <a:chExt cx="8898791" cy="6667795"/>
            </a:xfrm>
          </p:grpSpPr>
          <p:pic>
            <p:nvPicPr>
              <p:cNvPr id="5" name="Picture 4" descr="TFSBackUpCrewandPumperonStandby2(Nov10)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4233" y="-530986"/>
                <a:ext cx="4453467" cy="3340100"/>
              </a:xfrm>
              <a:prstGeom prst="rect">
                <a:avLst/>
              </a:prstGeom>
            </p:spPr>
          </p:pic>
          <p:pic>
            <p:nvPicPr>
              <p:cNvPr id="6" name="Picture 5" descr="TFSBurnSmokeVisible2(Nov10)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0" y="2770332"/>
                <a:ext cx="4453468" cy="3366477"/>
              </a:xfrm>
              <a:prstGeom prst="rect">
                <a:avLst/>
              </a:prstGeom>
            </p:spPr>
          </p:pic>
          <p:pic>
            <p:nvPicPr>
              <p:cNvPr id="8" name="Picture 7" descr="TFSPreBurnFfghtrMtg2(Nov10)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4445324" y="-520700"/>
                <a:ext cx="4453467" cy="3340100"/>
              </a:xfrm>
              <a:prstGeom prst="rect">
                <a:avLst/>
              </a:prstGeom>
              <a:ln w="12700">
                <a:solidFill>
                  <a:srgbClr val="000090"/>
                </a:solidFill>
              </a:ln>
            </p:spPr>
          </p:pic>
        </p:grpSp>
        <p:sp>
          <p:nvSpPr>
            <p:cNvPr id="2" name="Rectangle 1"/>
            <p:cNvSpPr/>
            <p:nvPr/>
          </p:nvSpPr>
          <p:spPr>
            <a:xfrm>
              <a:off x="6656040" y="2956694"/>
              <a:ext cx="576064" cy="14401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TFSBurnHousePreBurnandSamplingTripodNov10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4716016" y="3484358"/>
              <a:ext cx="3672408" cy="2754306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043608" y="764704"/>
              <a:ext cx="7344816" cy="5472608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81142"/>
            <a:ext cx="2133600" cy="476250"/>
          </a:xfrm>
        </p:spPr>
        <p:txBody>
          <a:bodyPr/>
          <a:lstStyle/>
          <a:p>
            <a:pPr>
              <a:defRPr/>
            </a:pPr>
            <a:fld id="{55E95E86-1FDE-0A40-A9FE-42FCA5A8E3F1}" type="slidenum">
              <a:rPr lang="en-CA" smtClean="0"/>
              <a:pPr>
                <a:defRPr/>
              </a:pPr>
              <a:t>13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228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/>
          <a:lstStyle/>
          <a:p>
            <a:r>
              <a:rPr lang="en-US" sz="3200" b="1" dirty="0">
                <a:solidFill>
                  <a:srgbClr val="800000"/>
                </a:solidFill>
                <a:latin typeface="Arial" charset="0"/>
              </a:rPr>
              <a:t>Formaldehyde Concentrations in </a:t>
            </a:r>
            <a:r>
              <a:rPr lang="en-US" sz="3200" b="1" dirty="0" smtClean="0">
                <a:solidFill>
                  <a:srgbClr val="800000"/>
                </a:solidFill>
                <a:latin typeface="Arial" charset="0"/>
              </a:rPr>
              <a:t>Air</a:t>
            </a:r>
            <a:endParaRPr lang="en-US" sz="2400" dirty="0">
              <a:latin typeface="Arial" charset="0"/>
            </a:endParaRPr>
          </a:p>
        </p:txBody>
      </p:sp>
      <p:grpSp>
        <p:nvGrpSpPr>
          <p:cNvPr id="21506" name="Group 4"/>
          <p:cNvGrpSpPr>
            <a:grpSpLocks/>
          </p:cNvGrpSpPr>
          <p:nvPr/>
        </p:nvGrpSpPr>
        <p:grpSpPr bwMode="auto">
          <a:xfrm>
            <a:off x="539750" y="6021388"/>
            <a:ext cx="8135938" cy="728662"/>
            <a:chOff x="340" y="3793"/>
            <a:chExt cx="5125" cy="459"/>
          </a:xfrm>
        </p:grpSpPr>
        <p:pic>
          <p:nvPicPr>
            <p:cNvPr id="21510" name="Picture 5" descr="McMaster University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2" y="3793"/>
              <a:ext cx="682" cy="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511" name="Group 6"/>
            <p:cNvGrpSpPr>
              <a:grpSpLocks/>
            </p:cNvGrpSpPr>
            <p:nvPr/>
          </p:nvGrpSpPr>
          <p:grpSpPr bwMode="auto">
            <a:xfrm>
              <a:off x="340" y="3929"/>
              <a:ext cx="2177" cy="136"/>
              <a:chOff x="340" y="3929"/>
              <a:chExt cx="2177" cy="136"/>
            </a:xfrm>
          </p:grpSpPr>
          <p:sp>
            <p:nvSpPr>
              <p:cNvPr id="21515" name="Rectangle 7"/>
              <p:cNvSpPr>
                <a:spLocks noChangeArrowheads="1"/>
              </p:cNvSpPr>
              <p:nvPr/>
            </p:nvSpPr>
            <p:spPr bwMode="auto">
              <a:xfrm>
                <a:off x="340" y="3929"/>
                <a:ext cx="2177" cy="46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16" name="Rectangle 8"/>
              <p:cNvSpPr>
                <a:spLocks noChangeArrowheads="1"/>
              </p:cNvSpPr>
              <p:nvPr/>
            </p:nvSpPr>
            <p:spPr bwMode="auto">
              <a:xfrm>
                <a:off x="340" y="4020"/>
                <a:ext cx="2177" cy="45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1512" name="Group 9"/>
            <p:cNvGrpSpPr>
              <a:grpSpLocks/>
            </p:cNvGrpSpPr>
            <p:nvPr/>
          </p:nvGrpSpPr>
          <p:grpSpPr bwMode="auto">
            <a:xfrm>
              <a:off x="3288" y="3929"/>
              <a:ext cx="2177" cy="136"/>
              <a:chOff x="340" y="3929"/>
              <a:chExt cx="2177" cy="136"/>
            </a:xfrm>
          </p:grpSpPr>
          <p:sp>
            <p:nvSpPr>
              <p:cNvPr id="21513" name="Rectangle 10"/>
              <p:cNvSpPr>
                <a:spLocks noChangeArrowheads="1"/>
              </p:cNvSpPr>
              <p:nvPr/>
            </p:nvSpPr>
            <p:spPr bwMode="auto">
              <a:xfrm>
                <a:off x="340" y="3929"/>
                <a:ext cx="2177" cy="46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14" name="Rectangle 11"/>
              <p:cNvSpPr>
                <a:spLocks noChangeArrowheads="1"/>
              </p:cNvSpPr>
              <p:nvPr/>
            </p:nvSpPr>
            <p:spPr bwMode="auto">
              <a:xfrm>
                <a:off x="340" y="4020"/>
                <a:ext cx="2177" cy="45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aphicFrame>
        <p:nvGraphicFramePr>
          <p:cNvPr id="14" name="Content Placeholder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6310036"/>
              </p:ext>
            </p:extLst>
          </p:nvPr>
        </p:nvGraphicFramePr>
        <p:xfrm>
          <a:off x="251520" y="1340769"/>
          <a:ext cx="8352928" cy="4320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116013" y="3644900"/>
            <a:ext cx="1295747" cy="307975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/>
              <a:t>OEL 0.3 </a:t>
            </a:r>
            <a:r>
              <a:rPr lang="en-US" sz="1400" b="1" dirty="0" smtClean="0"/>
              <a:t>ppm</a:t>
            </a:r>
            <a:endParaRPr lang="en-US" sz="1400" b="1" dirty="0"/>
          </a:p>
        </p:txBody>
      </p:sp>
      <p:sp>
        <p:nvSpPr>
          <p:cNvPr id="21509" name="TextBox 12"/>
          <p:cNvSpPr txBox="1">
            <a:spLocks noChangeArrowheads="1"/>
          </p:cNvSpPr>
          <p:nvPr/>
        </p:nvSpPr>
        <p:spPr bwMode="auto">
          <a:xfrm>
            <a:off x="1043608" y="2060575"/>
            <a:ext cx="5664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800000"/>
                </a:solidFill>
              </a:rPr>
              <a:t>Formaldehyde: </a:t>
            </a:r>
            <a:r>
              <a:rPr lang="en-US" sz="2000" dirty="0">
                <a:solidFill>
                  <a:srgbClr val="800000"/>
                </a:solidFill>
              </a:rPr>
              <a:t>~ 2.5 % of </a:t>
            </a:r>
            <a:r>
              <a:rPr lang="en-US" sz="2000" dirty="0" smtClean="0">
                <a:solidFill>
                  <a:srgbClr val="800000"/>
                </a:solidFill>
              </a:rPr>
              <a:t>Total VOC Exposure</a:t>
            </a: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481142"/>
            <a:ext cx="2133600" cy="476250"/>
          </a:xfrm>
        </p:spPr>
        <p:txBody>
          <a:bodyPr/>
          <a:lstStyle/>
          <a:p>
            <a:pPr>
              <a:defRPr/>
            </a:pPr>
            <a:fld id="{55E95E86-1FDE-0A40-A9FE-42FCA5A8E3F1}" type="slidenum">
              <a:rPr lang="en-CA" smtClean="0"/>
              <a:pPr>
                <a:defRPr/>
              </a:pPr>
              <a:t>14</a:t>
            </a:fld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7" name="Text Box 13"/>
          <p:cNvSpPr txBox="1">
            <a:spLocks noChangeArrowheads="1"/>
          </p:cNvSpPr>
          <p:nvPr/>
        </p:nvSpPr>
        <p:spPr bwMode="auto">
          <a:xfrm>
            <a:off x="304800" y="228600"/>
            <a:ext cx="85328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CA" sz="2400" b="1" dirty="0" smtClean="0">
                <a:solidFill>
                  <a:srgbClr val="800000"/>
                </a:solidFill>
                <a:ea typeface="ＭＳ Ｐゴシック" charset="0"/>
              </a:rPr>
              <a:t>Comparison: Gas </a:t>
            </a:r>
            <a:r>
              <a:rPr lang="en-CA" sz="2400" b="1" dirty="0">
                <a:solidFill>
                  <a:srgbClr val="800000"/>
                </a:solidFill>
                <a:ea typeface="ＭＳ Ｐゴシック" charset="0"/>
              </a:rPr>
              <a:t>and Particle Phase </a:t>
            </a:r>
            <a:r>
              <a:rPr lang="en-CA" sz="2400" b="1" dirty="0" smtClean="0">
                <a:solidFill>
                  <a:srgbClr val="800000"/>
                </a:solidFill>
                <a:ea typeface="ＭＳ Ｐゴシック" charset="0"/>
              </a:rPr>
              <a:t>PAH - </a:t>
            </a:r>
            <a:r>
              <a:rPr lang="en-CA" sz="2400" b="1" dirty="0">
                <a:solidFill>
                  <a:srgbClr val="800000"/>
                </a:solidFill>
                <a:ea typeface="ＭＳ Ｐゴシック" charset="0"/>
              </a:rPr>
              <a:t>Air </a:t>
            </a:r>
            <a:r>
              <a:rPr lang="en-CA" sz="2400" b="1" dirty="0" smtClean="0">
                <a:solidFill>
                  <a:srgbClr val="800000"/>
                </a:solidFill>
                <a:ea typeface="ＭＳ Ｐゴシック" charset="0"/>
              </a:rPr>
              <a:t>vs. Skin</a:t>
            </a:r>
            <a:endParaRPr lang="en-CA" sz="2400" b="1" dirty="0">
              <a:solidFill>
                <a:srgbClr val="800000"/>
              </a:solidFill>
              <a:ea typeface="ＭＳ Ｐゴシック" charset="0"/>
            </a:endParaRPr>
          </a:p>
        </p:txBody>
      </p:sp>
      <p:graphicFrame>
        <p:nvGraphicFramePr>
          <p:cNvPr id="53267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99749899"/>
              </p:ext>
            </p:extLst>
          </p:nvPr>
        </p:nvGraphicFramePr>
        <p:xfrm>
          <a:off x="971600" y="764704"/>
          <a:ext cx="7560840" cy="3486102"/>
        </p:xfrm>
        <a:graphic>
          <a:graphicData uri="http://schemas.openxmlformats.org/presentationml/2006/ole">
            <p:oleObj spid="_x0000_s109687" name="Chart" r:id="rId4" imgW="13093700" imgH="8737600" progId="Excel.Sheet.8">
              <p:embed/>
            </p:oleObj>
          </a:graphicData>
        </a:graphic>
      </p:graphicFrame>
      <p:sp>
        <p:nvSpPr>
          <p:cNvPr id="47118" name="Text Box 14"/>
          <p:cNvSpPr txBox="1">
            <a:spLocks noChangeArrowheads="1"/>
          </p:cNvSpPr>
          <p:nvPr/>
        </p:nvSpPr>
        <p:spPr bwMode="auto">
          <a:xfrm>
            <a:off x="100079" y="2114376"/>
            <a:ext cx="1375577" cy="378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CA" b="1" dirty="0">
                <a:solidFill>
                  <a:srgbClr val="000000"/>
                </a:solidFill>
                <a:ea typeface="ＭＳ Ｐゴシック" charset="0"/>
              </a:rPr>
              <a:t>Air</a:t>
            </a:r>
          </a:p>
        </p:txBody>
      </p:sp>
      <p:graphicFrame>
        <p:nvGraphicFramePr>
          <p:cNvPr id="53268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22682298"/>
              </p:ext>
            </p:extLst>
          </p:nvPr>
        </p:nvGraphicFramePr>
        <p:xfrm>
          <a:off x="1115615" y="3533360"/>
          <a:ext cx="7272809" cy="3075458"/>
        </p:xfrm>
        <a:graphic>
          <a:graphicData uri="http://schemas.openxmlformats.org/presentationml/2006/ole">
            <p:oleObj spid="_x0000_s109688" name="Worksheet" r:id="rId5" imgW="12979400" imgH="9093200" progId="Excel.Sheet.8">
              <p:embed/>
            </p:oleObj>
          </a:graphicData>
        </a:graphic>
      </p:graphicFrame>
      <p:sp>
        <p:nvSpPr>
          <p:cNvPr id="47120" name="Text Box 16"/>
          <p:cNvSpPr txBox="1">
            <a:spLocks noChangeArrowheads="1"/>
          </p:cNvSpPr>
          <p:nvPr/>
        </p:nvSpPr>
        <p:spPr bwMode="auto">
          <a:xfrm>
            <a:off x="28071" y="4706664"/>
            <a:ext cx="1375577" cy="378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CA" b="1" dirty="0">
                <a:solidFill>
                  <a:srgbClr val="000000"/>
                </a:solidFill>
                <a:ea typeface="ＭＳ Ｐゴシック" charset="0"/>
              </a:rPr>
              <a:t>Skin</a:t>
            </a:r>
          </a:p>
        </p:txBody>
      </p:sp>
      <p:sp>
        <p:nvSpPr>
          <p:cNvPr id="53269" name="AutoShape 21"/>
          <p:cNvSpPr>
            <a:spLocks noChangeArrowheads="1"/>
          </p:cNvSpPr>
          <p:nvPr/>
        </p:nvSpPr>
        <p:spPr bwMode="auto">
          <a:xfrm>
            <a:off x="7438689" y="3356993"/>
            <a:ext cx="85639" cy="78653"/>
          </a:xfrm>
          <a:prstGeom prst="star5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53270" name="AutoShape 22"/>
          <p:cNvSpPr>
            <a:spLocks noChangeArrowheads="1"/>
          </p:cNvSpPr>
          <p:nvPr/>
        </p:nvSpPr>
        <p:spPr bwMode="auto">
          <a:xfrm>
            <a:off x="7596336" y="3356993"/>
            <a:ext cx="85639" cy="78653"/>
          </a:xfrm>
          <a:prstGeom prst="star5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37126"/>
            <a:ext cx="2133600" cy="476250"/>
          </a:xfrm>
        </p:spPr>
        <p:txBody>
          <a:bodyPr/>
          <a:lstStyle/>
          <a:p>
            <a:pPr>
              <a:defRPr/>
            </a:pPr>
            <a:fld id="{CD9A169B-4A2B-3E43-927F-10A4B10EA8EC}" type="slidenum">
              <a:rPr lang="en-CA" smtClean="0"/>
              <a:pPr>
                <a:defRPr/>
              </a:pPr>
              <a:t>15</a:t>
            </a:fld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5508104" y="1268760"/>
            <a:ext cx="24771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50-80% Gas Phase in Air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5292080" y="3933056"/>
            <a:ext cx="27053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3</a:t>
            </a:r>
            <a:r>
              <a:rPr lang="en-US" sz="1600" dirty="0" smtClean="0"/>
              <a:t>0-80% Gas Phase on Skin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3851920" y="764704"/>
            <a:ext cx="1903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28 Fire Fighters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843808" y="2132856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Range ~30x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43808" y="4427820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800000"/>
                </a:solidFill>
              </a:rPr>
              <a:t>Range </a:t>
            </a:r>
            <a:r>
              <a:rPr lang="en-US" b="1" dirty="0" smtClean="0">
                <a:solidFill>
                  <a:srgbClr val="800000"/>
                </a:solidFill>
              </a:rPr>
              <a:t>~6x</a:t>
            </a:r>
            <a:endParaRPr lang="en-US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4818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3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7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53268" grpId="0"/>
      <p:bldP spid="47120" grpId="0"/>
      <p:bldP spid="13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467544" y="169476"/>
            <a:ext cx="8305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CA" sz="2800" b="1" dirty="0" smtClean="0">
                <a:solidFill>
                  <a:srgbClr val="800000"/>
                </a:solidFill>
                <a:cs typeface="Arial" charset="0"/>
              </a:rPr>
              <a:t>Air Sample and Fire Fighter Skin Profiles</a:t>
            </a:r>
            <a:endParaRPr lang="en-CA" sz="2800" b="1" dirty="0">
              <a:solidFill>
                <a:srgbClr val="800000"/>
              </a:solidFill>
              <a:cs typeface="Arial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6553200" y="6481142"/>
            <a:ext cx="2133600" cy="476250"/>
          </a:xfrm>
        </p:spPr>
        <p:txBody>
          <a:bodyPr/>
          <a:lstStyle/>
          <a:p>
            <a:pPr>
              <a:defRPr/>
            </a:pPr>
            <a:fld id="{CD9A169B-4A2B-3E43-927F-10A4B10EA8EC}" type="slidenum">
              <a:rPr lang="en-CA" smtClean="0"/>
              <a:pPr>
                <a:defRPr/>
              </a:pPr>
              <a:t>16</a:t>
            </a:fld>
            <a:endParaRPr lang="en-CA" dirty="0"/>
          </a:p>
        </p:txBody>
      </p:sp>
      <p:grpSp>
        <p:nvGrpSpPr>
          <p:cNvPr id="5" name="Group 4"/>
          <p:cNvGrpSpPr/>
          <p:nvPr/>
        </p:nvGrpSpPr>
        <p:grpSpPr>
          <a:xfrm>
            <a:off x="179512" y="764704"/>
            <a:ext cx="8856984" cy="5256584"/>
            <a:chOff x="179512" y="764704"/>
            <a:chExt cx="8856984" cy="5256584"/>
          </a:xfrm>
        </p:grpSpPr>
        <p:grpSp>
          <p:nvGrpSpPr>
            <p:cNvPr id="11" name="Group 10"/>
            <p:cNvGrpSpPr/>
            <p:nvPr/>
          </p:nvGrpSpPr>
          <p:grpSpPr>
            <a:xfrm>
              <a:off x="179512" y="764704"/>
              <a:ext cx="8856984" cy="5256584"/>
              <a:chOff x="0" y="980728"/>
              <a:chExt cx="9036496" cy="5402600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0" y="4007064"/>
                <a:ext cx="9036496" cy="2376264"/>
              </a:xfrm>
              <a:prstGeom prst="rect">
                <a:avLst/>
              </a:prstGeom>
              <a:solidFill>
                <a:schemeClr val="accent1">
                  <a:lumMod val="50000"/>
                  <a:alpha val="70000"/>
                </a:schemeClr>
              </a:solidFill>
              <a:ln w="15875">
                <a:solidFill>
                  <a:schemeClr val="accent1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0" y="1484784"/>
                <a:ext cx="9036496" cy="2376264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 w="158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1115616" y="980728"/>
                <a:ext cx="7406607" cy="518057"/>
                <a:chOff x="1338208" y="1268760"/>
                <a:chExt cx="7406607" cy="518057"/>
              </a:xfrm>
            </p:grpSpPr>
            <p:sp>
              <p:nvSpPr>
                <p:cNvPr id="3" name="TextBox 2"/>
                <p:cNvSpPr txBox="1"/>
                <p:nvPr/>
              </p:nvSpPr>
              <p:spPr>
                <a:xfrm>
                  <a:off x="1338208" y="1268760"/>
                  <a:ext cx="18466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" name="TextBox 3"/>
                <p:cNvSpPr txBox="1"/>
                <p:nvPr/>
              </p:nvSpPr>
              <p:spPr>
                <a:xfrm>
                  <a:off x="6131900" y="1325152"/>
                  <a:ext cx="261291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rgbClr val="004800"/>
                      </a:solidFill>
                    </a:rPr>
                    <a:t>Methoxyphenols</a:t>
                  </a:r>
                  <a:endParaRPr lang="en-US" sz="2400" b="1" dirty="0">
                    <a:solidFill>
                      <a:srgbClr val="004800"/>
                    </a:solidFill>
                  </a:endParaRPr>
                </a:p>
              </p:txBody>
            </p:sp>
          </p:grpSp>
          <p:sp>
            <p:nvSpPr>
              <p:cNvPr id="8" name="Rectangle 7"/>
              <p:cNvSpPr/>
              <p:nvPr/>
            </p:nvSpPr>
            <p:spPr>
              <a:xfrm>
                <a:off x="1689751" y="1037120"/>
                <a:ext cx="81164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>
                    <a:solidFill>
                      <a:srgbClr val="800000"/>
                    </a:solidFill>
                  </a:rPr>
                  <a:t>PAH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706163" y="3719032"/>
                <a:ext cx="1615043" cy="379591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accent1">
                    <a:lumMod val="2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smtClean="0"/>
                  <a:t>Skin Profiles</a:t>
                </a:r>
                <a:endParaRPr lang="en-US" b="1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3232568" y="1102460"/>
                <a:ext cx="2439677" cy="379591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smtClean="0"/>
                  <a:t>Air Sampler Profiles</a:t>
                </a:r>
                <a:endParaRPr lang="en-US" b="1" dirty="0"/>
              </a:p>
            </p:txBody>
          </p:sp>
        </p:grpSp>
        <p:graphicFrame>
          <p:nvGraphicFramePr>
            <p:cNvPr id="22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79478120"/>
                </p:ext>
              </p:extLst>
            </p:nvPr>
          </p:nvGraphicFramePr>
          <p:xfrm>
            <a:off x="323528" y="1340768"/>
            <a:ext cx="4176464" cy="2088232"/>
          </p:xfrm>
          <a:graphic>
            <a:graphicData uri="http://schemas.openxmlformats.org/presentationml/2006/ole">
              <p:oleObj spid="_x0000_s148626" name="Chart" r:id="rId4" imgW="13093700" imgH="8737600" progId="Excel.Sheet.8">
                <p:embed/>
              </p:oleObj>
            </a:graphicData>
          </a:graphic>
        </p:graphicFrame>
        <p:sp>
          <p:nvSpPr>
            <p:cNvPr id="12" name="TextBox 11"/>
            <p:cNvSpPr txBox="1"/>
            <p:nvPr/>
          </p:nvSpPr>
          <p:spPr>
            <a:xfrm>
              <a:off x="1151385" y="1916832"/>
              <a:ext cx="10443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800000"/>
                  </a:solidFill>
                </a:rPr>
                <a:t>Range ~30x</a:t>
              </a:r>
              <a:endParaRPr lang="en-US" sz="1200" b="1" dirty="0">
                <a:solidFill>
                  <a:srgbClr val="800000"/>
                </a:solidFill>
              </a:endParaRPr>
            </a:p>
          </p:txBody>
        </p:sp>
        <p:graphicFrame>
          <p:nvGraphicFramePr>
            <p:cNvPr id="25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6774107"/>
                </p:ext>
              </p:extLst>
            </p:nvPr>
          </p:nvGraphicFramePr>
          <p:xfrm>
            <a:off x="395536" y="3813463"/>
            <a:ext cx="4104456" cy="2088232"/>
          </p:xfrm>
          <a:graphic>
            <a:graphicData uri="http://schemas.openxmlformats.org/presentationml/2006/ole">
              <p:oleObj spid="_x0000_s148627" name="Worksheet" r:id="rId5" imgW="12979400" imgH="9093200" progId="Excel.Sheet.8">
                <p:embed/>
              </p:oleObj>
            </a:graphicData>
          </a:graphic>
        </p:graphicFrame>
        <p:sp>
          <p:nvSpPr>
            <p:cNvPr id="13" name="TextBox 12"/>
            <p:cNvSpPr txBox="1"/>
            <p:nvPr/>
          </p:nvSpPr>
          <p:spPr>
            <a:xfrm>
              <a:off x="1172572" y="4314056"/>
              <a:ext cx="9669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800000"/>
                  </a:solidFill>
                </a:rPr>
                <a:t>Range </a:t>
              </a:r>
              <a:r>
                <a:rPr lang="en-US" sz="1200" b="1" dirty="0" smtClean="0">
                  <a:solidFill>
                    <a:srgbClr val="800000"/>
                  </a:solidFill>
                </a:rPr>
                <a:t>~6x</a:t>
              </a:r>
              <a:endParaRPr lang="en-US" sz="1200" b="1" dirty="0">
                <a:solidFill>
                  <a:srgbClr val="800000"/>
                </a:solidFill>
              </a:endParaRPr>
            </a:p>
          </p:txBody>
        </p:sp>
        <p:graphicFrame>
          <p:nvGraphicFramePr>
            <p:cNvPr id="31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33894488"/>
                </p:ext>
              </p:extLst>
            </p:nvPr>
          </p:nvGraphicFramePr>
          <p:xfrm>
            <a:off x="4644008" y="3828484"/>
            <a:ext cx="4320480" cy="2048788"/>
          </p:xfrm>
          <a:graphic>
            <a:graphicData uri="http://schemas.openxmlformats.org/presentationml/2006/ole">
              <p:oleObj spid="_x0000_s148628" name="Chart" r:id="rId6" imgW="17475200" imgH="10731500" progId="Excel.Sheet.8">
                <p:embed/>
              </p:oleObj>
            </a:graphicData>
          </a:graphic>
        </p:graphicFrame>
        <p:sp>
          <p:nvSpPr>
            <p:cNvPr id="15" name="TextBox 14"/>
            <p:cNvSpPr txBox="1"/>
            <p:nvPr/>
          </p:nvSpPr>
          <p:spPr>
            <a:xfrm>
              <a:off x="5261253" y="4189785"/>
              <a:ext cx="9669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4800"/>
                  </a:solidFill>
                </a:rPr>
                <a:t>Range </a:t>
              </a:r>
              <a:r>
                <a:rPr lang="en-US" sz="1200" b="1" dirty="0" smtClean="0">
                  <a:solidFill>
                    <a:srgbClr val="004800"/>
                  </a:solidFill>
                </a:rPr>
                <a:t>~9x</a:t>
              </a:r>
              <a:endParaRPr lang="en-US" sz="1200" b="1" dirty="0">
                <a:solidFill>
                  <a:srgbClr val="004800"/>
                </a:solidFill>
              </a:endParaRPr>
            </a:p>
          </p:txBody>
        </p:sp>
        <p:graphicFrame>
          <p:nvGraphicFramePr>
            <p:cNvPr id="33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29410606"/>
                </p:ext>
              </p:extLst>
            </p:nvPr>
          </p:nvGraphicFramePr>
          <p:xfrm>
            <a:off x="4572000" y="1340768"/>
            <a:ext cx="4320480" cy="2088232"/>
          </p:xfrm>
          <a:graphic>
            <a:graphicData uri="http://schemas.openxmlformats.org/presentationml/2006/ole">
              <p:oleObj spid="_x0000_s148629" name="Chart" r:id="rId7" imgW="17868900" imgH="10972800" progId="Excel.Sheet.8">
                <p:embed/>
              </p:oleObj>
            </a:graphicData>
          </a:graphic>
        </p:graphicFrame>
        <p:sp>
          <p:nvSpPr>
            <p:cNvPr id="14" name="TextBox 13"/>
            <p:cNvSpPr txBox="1"/>
            <p:nvPr/>
          </p:nvSpPr>
          <p:spPr>
            <a:xfrm>
              <a:off x="5166548" y="1927865"/>
              <a:ext cx="11336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4800"/>
                  </a:solidFill>
                </a:rPr>
                <a:t>Range ~</a:t>
              </a:r>
              <a:r>
                <a:rPr lang="en-US" sz="1200" b="1" dirty="0" smtClean="0">
                  <a:solidFill>
                    <a:srgbClr val="004800"/>
                  </a:solidFill>
                </a:rPr>
                <a:t>300x</a:t>
              </a:r>
              <a:endParaRPr lang="en-US" sz="1200" b="1" dirty="0">
                <a:solidFill>
                  <a:srgbClr val="0048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5914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>
                <a:solidFill>
                  <a:srgbClr val="800000"/>
                </a:solidFill>
              </a:rPr>
              <a:t>Take-home Messages – Part 2</a:t>
            </a:r>
            <a:endParaRPr lang="en-US" sz="3200" b="1" dirty="0">
              <a:solidFill>
                <a:srgbClr val="8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3052936"/>
          </a:xfrm>
        </p:spPr>
        <p:txBody>
          <a:bodyPr/>
          <a:lstStyle/>
          <a:p>
            <a:r>
              <a:rPr lang="en-US" sz="2800" dirty="0" smtClean="0"/>
              <a:t>Exposures to particles and gas–phase chemicals in fire training exercises exceed Occupational Exposure Limits.</a:t>
            </a:r>
          </a:p>
          <a:p>
            <a:endParaRPr lang="en-US" sz="2800" dirty="0" smtClean="0"/>
          </a:p>
          <a:p>
            <a:r>
              <a:rPr lang="en-US" sz="2800" dirty="0" smtClean="0"/>
              <a:t>Skin vs. air exposures:</a:t>
            </a:r>
          </a:p>
          <a:p>
            <a:pPr lvl="1">
              <a:buFont typeface="Wingdings" charset="2"/>
              <a:buChar char="Ø"/>
            </a:pPr>
            <a:r>
              <a:rPr lang="en-US" sz="2400" dirty="0"/>
              <a:t>Skin exposures correlate roughly with air concentrations</a:t>
            </a:r>
            <a:r>
              <a:rPr lang="en-US" sz="2400" dirty="0" smtClean="0"/>
              <a:t>.</a:t>
            </a:r>
          </a:p>
          <a:p>
            <a:pPr lvl="1">
              <a:buFont typeface="Wingdings" charset="2"/>
              <a:buChar char="Ø"/>
            </a:pPr>
            <a:r>
              <a:rPr lang="en-US" sz="2400" dirty="0" smtClean="0"/>
              <a:t>Particle-phase chemicals more predominant on skin than in air.</a:t>
            </a:r>
          </a:p>
          <a:p>
            <a:pPr lvl="1">
              <a:buFont typeface="Wingdings" charset="2"/>
              <a:buChar char="Ø"/>
            </a:pPr>
            <a:r>
              <a:rPr lang="en-US" sz="2400" dirty="0" smtClean="0"/>
              <a:t>Even rather low concentrations </a:t>
            </a:r>
            <a:r>
              <a:rPr lang="en-US" sz="2400" dirty="0"/>
              <a:t>of chemicals </a:t>
            </a:r>
            <a:r>
              <a:rPr lang="en-US" sz="2400" dirty="0" smtClean="0"/>
              <a:t>in air can result in significant skin exposures.</a:t>
            </a:r>
          </a:p>
          <a:p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37126"/>
            <a:ext cx="2133600" cy="476250"/>
          </a:xfrm>
        </p:spPr>
        <p:txBody>
          <a:bodyPr/>
          <a:lstStyle/>
          <a:p>
            <a:pPr>
              <a:defRPr/>
            </a:pPr>
            <a:fld id="{CD9A169B-4A2B-3E43-927F-10A4B10EA8EC}" type="slidenum">
              <a:rPr lang="en-CA" smtClean="0"/>
              <a:pPr>
                <a:defRPr/>
              </a:pPr>
              <a:t>17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1899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39750" y="6021388"/>
            <a:ext cx="8135938" cy="728662"/>
            <a:chOff x="340" y="3793"/>
            <a:chExt cx="5125" cy="459"/>
          </a:xfrm>
        </p:grpSpPr>
        <p:pic>
          <p:nvPicPr>
            <p:cNvPr id="34825" name="Picture 5" descr="McMaster University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62" y="3793"/>
              <a:ext cx="682" cy="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340" y="3929"/>
              <a:ext cx="2177" cy="136"/>
              <a:chOff x="340" y="3929"/>
              <a:chExt cx="2177" cy="136"/>
            </a:xfrm>
          </p:grpSpPr>
          <p:sp>
            <p:nvSpPr>
              <p:cNvPr id="34830" name="Rectangle 7"/>
              <p:cNvSpPr>
                <a:spLocks noChangeArrowheads="1"/>
              </p:cNvSpPr>
              <p:nvPr/>
            </p:nvSpPr>
            <p:spPr bwMode="auto">
              <a:xfrm>
                <a:off x="340" y="3929"/>
                <a:ext cx="2177" cy="46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831" name="Rectangle 8"/>
              <p:cNvSpPr>
                <a:spLocks noChangeArrowheads="1"/>
              </p:cNvSpPr>
              <p:nvPr/>
            </p:nvSpPr>
            <p:spPr bwMode="auto">
              <a:xfrm>
                <a:off x="340" y="4020"/>
                <a:ext cx="2177" cy="45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3288" y="3929"/>
              <a:ext cx="2177" cy="136"/>
              <a:chOff x="340" y="3929"/>
              <a:chExt cx="2177" cy="136"/>
            </a:xfrm>
          </p:grpSpPr>
          <p:sp>
            <p:nvSpPr>
              <p:cNvPr id="34828" name="Rectangle 10"/>
              <p:cNvSpPr>
                <a:spLocks noChangeArrowheads="1"/>
              </p:cNvSpPr>
              <p:nvPr/>
            </p:nvSpPr>
            <p:spPr bwMode="auto">
              <a:xfrm>
                <a:off x="340" y="3929"/>
                <a:ext cx="2177" cy="46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829" name="Rectangle 11"/>
              <p:cNvSpPr>
                <a:spLocks noChangeArrowheads="1"/>
              </p:cNvSpPr>
              <p:nvPr/>
            </p:nvSpPr>
            <p:spPr bwMode="auto">
              <a:xfrm>
                <a:off x="340" y="4020"/>
                <a:ext cx="2177" cy="45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468313" y="14289"/>
            <a:ext cx="8351837" cy="606425"/>
            <a:chOff x="295" y="9"/>
            <a:chExt cx="5261" cy="382"/>
          </a:xfrm>
        </p:grpSpPr>
        <p:sp>
          <p:nvSpPr>
            <p:cNvPr id="34823" name="Line 13"/>
            <p:cNvSpPr>
              <a:spLocks noChangeShapeType="1"/>
            </p:cNvSpPr>
            <p:nvPr/>
          </p:nvSpPr>
          <p:spPr bwMode="auto">
            <a:xfrm>
              <a:off x="295" y="391"/>
              <a:ext cx="5261" cy="0"/>
            </a:xfrm>
            <a:prstGeom prst="line">
              <a:avLst/>
            </a:prstGeom>
            <a:noFill/>
            <a:ln w="88900" cmpd="thickThin">
              <a:solidFill>
                <a:srgbClr val="8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24" name="Text Box 14"/>
            <p:cNvSpPr txBox="1">
              <a:spLocks noChangeArrowheads="1"/>
            </p:cNvSpPr>
            <p:nvPr/>
          </p:nvSpPr>
          <p:spPr bwMode="auto">
            <a:xfrm>
              <a:off x="295" y="9"/>
              <a:ext cx="5261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CA" sz="2800" b="1" dirty="0"/>
            </a:p>
          </p:txBody>
        </p:sp>
      </p:grpSp>
      <p:sp>
        <p:nvSpPr>
          <p:cNvPr id="34820" name="Text Box 15"/>
          <p:cNvSpPr txBox="1">
            <a:spLocks noChangeArrowheads="1"/>
          </p:cNvSpPr>
          <p:nvPr/>
        </p:nvSpPr>
        <p:spPr bwMode="auto">
          <a:xfrm>
            <a:off x="323528" y="1916832"/>
            <a:ext cx="8424862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ts val="0"/>
              </a:spcBef>
            </a:pPr>
            <a:r>
              <a:rPr lang="en-CA" sz="3600" b="1" dirty="0" smtClean="0">
                <a:solidFill>
                  <a:srgbClr val="800000"/>
                </a:solidFill>
              </a:rPr>
              <a:t>Part 3: Skin Sampling:</a:t>
            </a:r>
          </a:p>
          <a:p>
            <a:pPr algn="ctr">
              <a:spcBef>
                <a:spcPts val="0"/>
              </a:spcBef>
            </a:pPr>
            <a:endParaRPr lang="en-CA" sz="2000" b="1" dirty="0">
              <a:solidFill>
                <a:srgbClr val="800000"/>
              </a:solidFill>
            </a:endParaRPr>
          </a:p>
          <a:p>
            <a:pPr algn="ctr">
              <a:spcBef>
                <a:spcPts val="0"/>
              </a:spcBef>
            </a:pPr>
            <a:r>
              <a:rPr lang="en-CA" sz="3200" b="1" dirty="0" smtClean="0">
                <a:solidFill>
                  <a:srgbClr val="800000"/>
                </a:solidFill>
              </a:rPr>
              <a:t>Evaluation of Body Exposures </a:t>
            </a:r>
          </a:p>
          <a:p>
            <a:pPr algn="ctr">
              <a:spcBef>
                <a:spcPts val="0"/>
              </a:spcBef>
            </a:pPr>
            <a:r>
              <a:rPr lang="en-CA" sz="3200" b="1" dirty="0" smtClean="0">
                <a:solidFill>
                  <a:srgbClr val="800000"/>
                </a:solidFill>
              </a:rPr>
              <a:t>to Smoke </a:t>
            </a:r>
          </a:p>
          <a:p>
            <a:pPr>
              <a:spcBef>
                <a:spcPts val="0"/>
              </a:spcBef>
            </a:pP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81142"/>
            <a:ext cx="2133600" cy="476250"/>
          </a:xfrm>
        </p:spPr>
        <p:txBody>
          <a:bodyPr/>
          <a:lstStyle/>
          <a:p>
            <a:pPr>
              <a:defRPr/>
            </a:pPr>
            <a:fld id="{55E95E86-1FDE-0A40-A9FE-42FCA5A8E3F1}" type="slidenum">
              <a:rPr lang="en-CA" smtClean="0"/>
              <a:pPr>
                <a:defRPr/>
              </a:pPr>
              <a:t>18</a:t>
            </a:fld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381000" y="116632"/>
            <a:ext cx="8458200" cy="646112"/>
            <a:chOff x="240" y="73"/>
            <a:chExt cx="5328" cy="318"/>
          </a:xfrm>
        </p:grpSpPr>
        <p:sp>
          <p:nvSpPr>
            <p:cNvPr id="4101" name="Line 24"/>
            <p:cNvSpPr>
              <a:spLocks noChangeShapeType="1"/>
            </p:cNvSpPr>
            <p:nvPr/>
          </p:nvSpPr>
          <p:spPr bwMode="auto">
            <a:xfrm flipV="1">
              <a:off x="295" y="384"/>
              <a:ext cx="5273" cy="7"/>
            </a:xfrm>
            <a:prstGeom prst="line">
              <a:avLst/>
            </a:prstGeom>
            <a:noFill/>
            <a:ln w="88900" cmpd="thickThin">
              <a:solidFill>
                <a:srgbClr val="8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2" name="Text Box 25"/>
            <p:cNvSpPr txBox="1">
              <a:spLocks noChangeArrowheads="1"/>
            </p:cNvSpPr>
            <p:nvPr/>
          </p:nvSpPr>
          <p:spPr bwMode="auto">
            <a:xfrm>
              <a:off x="240" y="73"/>
              <a:ext cx="5261" cy="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CA" sz="2800" b="1" dirty="0" smtClean="0">
                  <a:solidFill>
                    <a:srgbClr val="800000"/>
                  </a:solidFill>
                </a:rPr>
                <a:t>Skin Sampling</a:t>
              </a:r>
              <a:endParaRPr lang="en-CA" sz="2800" b="1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539750" y="6021388"/>
            <a:ext cx="8135938" cy="728662"/>
            <a:chOff x="340" y="3793"/>
            <a:chExt cx="5125" cy="459"/>
          </a:xfrm>
        </p:grpSpPr>
        <p:pic>
          <p:nvPicPr>
            <p:cNvPr id="4104" name="Picture 27" descr="McMaster University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62" y="3793"/>
              <a:ext cx="682" cy="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28"/>
            <p:cNvGrpSpPr>
              <a:grpSpLocks/>
            </p:cNvGrpSpPr>
            <p:nvPr/>
          </p:nvGrpSpPr>
          <p:grpSpPr bwMode="auto">
            <a:xfrm>
              <a:off x="340" y="3929"/>
              <a:ext cx="2177" cy="136"/>
              <a:chOff x="340" y="3929"/>
              <a:chExt cx="2177" cy="136"/>
            </a:xfrm>
          </p:grpSpPr>
          <p:sp>
            <p:nvSpPr>
              <p:cNvPr id="4106" name="Rectangle 29"/>
              <p:cNvSpPr>
                <a:spLocks noChangeArrowheads="1"/>
              </p:cNvSpPr>
              <p:nvPr/>
            </p:nvSpPr>
            <p:spPr bwMode="auto">
              <a:xfrm>
                <a:off x="340" y="3929"/>
                <a:ext cx="2177" cy="46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07" name="Rectangle 30"/>
              <p:cNvSpPr>
                <a:spLocks noChangeArrowheads="1"/>
              </p:cNvSpPr>
              <p:nvPr/>
            </p:nvSpPr>
            <p:spPr bwMode="auto">
              <a:xfrm>
                <a:off x="340" y="4020"/>
                <a:ext cx="2177" cy="45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" name="Group 31"/>
            <p:cNvGrpSpPr>
              <a:grpSpLocks/>
            </p:cNvGrpSpPr>
            <p:nvPr/>
          </p:nvGrpSpPr>
          <p:grpSpPr bwMode="auto">
            <a:xfrm>
              <a:off x="3288" y="3929"/>
              <a:ext cx="2177" cy="136"/>
              <a:chOff x="340" y="3929"/>
              <a:chExt cx="2177" cy="136"/>
            </a:xfrm>
          </p:grpSpPr>
          <p:sp>
            <p:nvSpPr>
              <p:cNvPr id="4109" name="Rectangle 32"/>
              <p:cNvSpPr>
                <a:spLocks noChangeArrowheads="1"/>
              </p:cNvSpPr>
              <p:nvPr/>
            </p:nvSpPr>
            <p:spPr bwMode="auto">
              <a:xfrm>
                <a:off x="340" y="3929"/>
                <a:ext cx="2177" cy="46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10" name="Rectangle 33"/>
              <p:cNvSpPr>
                <a:spLocks noChangeArrowheads="1"/>
              </p:cNvSpPr>
              <p:nvPr/>
            </p:nvSpPr>
            <p:spPr bwMode="auto">
              <a:xfrm>
                <a:off x="340" y="4020"/>
                <a:ext cx="2177" cy="45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395536" y="1631989"/>
            <a:ext cx="5040560" cy="3093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CA" sz="2100" b="1" dirty="0" smtClean="0">
                <a:solidFill>
                  <a:srgbClr val="800000"/>
                </a:solidFill>
              </a:rPr>
              <a:t>Skin Sampling Protocol:</a:t>
            </a:r>
            <a:endParaRPr lang="en-CA" sz="2100" b="1" dirty="0">
              <a:solidFill>
                <a:srgbClr val="800000"/>
              </a:solidFill>
            </a:endParaRPr>
          </a:p>
          <a:p>
            <a:pPr marL="342900" indent="-342900">
              <a:spcBef>
                <a:spcPct val="50000"/>
              </a:spcBef>
              <a:buAutoNum type="arabicPeriod"/>
            </a:pPr>
            <a:endParaRPr lang="en-CA" sz="800" dirty="0"/>
          </a:p>
          <a:p>
            <a:pPr marL="285750" indent="-285750">
              <a:spcBef>
                <a:spcPct val="50000"/>
              </a:spcBef>
              <a:buClr>
                <a:srgbClr val="800000"/>
              </a:buClr>
              <a:buSzPct val="90000"/>
              <a:buFont typeface="Wingdings" charset="2"/>
              <a:buChar char="Ø"/>
            </a:pPr>
            <a:r>
              <a:rPr lang="en-CA" dirty="0" smtClean="0"/>
              <a:t>There </a:t>
            </a:r>
            <a:r>
              <a:rPr lang="en-CA" dirty="0"/>
              <a:t>are no standard methods</a:t>
            </a:r>
            <a:r>
              <a:rPr lang="en-CA" dirty="0" smtClean="0"/>
              <a:t> for sampling chemicals on skin.</a:t>
            </a:r>
          </a:p>
          <a:p>
            <a:pPr marL="285750" indent="-285750">
              <a:spcBef>
                <a:spcPct val="50000"/>
              </a:spcBef>
              <a:buClr>
                <a:srgbClr val="800000"/>
              </a:buClr>
              <a:buSzPct val="90000"/>
              <a:buFont typeface="Wingdings" charset="2"/>
              <a:buChar char="Ø"/>
            </a:pPr>
            <a:r>
              <a:rPr lang="en-CA" dirty="0" smtClean="0"/>
              <a:t>We have used a filter paper wipe method with rubbing alcohol (isopropanol).</a:t>
            </a:r>
          </a:p>
          <a:p>
            <a:pPr marL="285750" indent="-285750">
              <a:spcBef>
                <a:spcPct val="50000"/>
              </a:spcBef>
              <a:buClr>
                <a:srgbClr val="800000"/>
              </a:buClr>
              <a:buSzPct val="90000"/>
              <a:buFont typeface="Wingdings" charset="2"/>
              <a:buChar char="Ø"/>
            </a:pPr>
            <a:r>
              <a:rPr lang="en-CA" dirty="0" smtClean="0"/>
              <a:t>Fire fighters were sampled </a:t>
            </a:r>
            <a:r>
              <a:rPr lang="en-CA" b="1" dirty="0" smtClean="0"/>
              <a:t>before </a:t>
            </a:r>
            <a:r>
              <a:rPr lang="en-CA" dirty="0" smtClean="0"/>
              <a:t>and </a:t>
            </a:r>
            <a:r>
              <a:rPr lang="en-CA" b="1" dirty="0" smtClean="0"/>
              <a:t>after</a:t>
            </a:r>
            <a:r>
              <a:rPr lang="en-CA" dirty="0" smtClean="0"/>
              <a:t> exercise in training facility at 5 body sites:</a:t>
            </a:r>
          </a:p>
          <a:p>
            <a:pPr lvl="1">
              <a:spcBef>
                <a:spcPct val="50000"/>
              </a:spcBef>
              <a:buClr>
                <a:srgbClr val="800000"/>
              </a:buClr>
              <a:buSzPct val="90000"/>
            </a:pPr>
            <a:r>
              <a:rPr lang="en-CA" b="1" dirty="0" smtClean="0">
                <a:solidFill>
                  <a:srgbClr val="800000"/>
                </a:solidFill>
              </a:rPr>
              <a:t>Back, fingers, forehead, neck and wrist.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580112" y="1988046"/>
            <a:ext cx="3168650" cy="2305050"/>
            <a:chOff x="5580112" y="2204864"/>
            <a:chExt cx="3168650" cy="2305050"/>
          </a:xfrm>
        </p:grpSpPr>
        <p:pic>
          <p:nvPicPr>
            <p:cNvPr id="4112" name="Picture 17" descr="Photo18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580112" y="2204864"/>
              <a:ext cx="3168650" cy="2305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5580112" y="4077072"/>
              <a:ext cx="3168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00"/>
                  </a:solidFill>
                </a:rPr>
                <a:t>Alcohol on Filter Paper Wipe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81142"/>
            <a:ext cx="2133600" cy="476250"/>
          </a:xfrm>
        </p:spPr>
        <p:txBody>
          <a:bodyPr/>
          <a:lstStyle/>
          <a:p>
            <a:pPr>
              <a:defRPr/>
            </a:pPr>
            <a:fld id="{CD9A169B-4A2B-3E43-927F-10A4B10EA8EC}" type="slidenum">
              <a:rPr lang="en-CA" smtClean="0"/>
              <a:pPr>
                <a:defRPr/>
              </a:pPr>
              <a:t>19</a:t>
            </a:fld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7" name="Text Box 6"/>
          <p:cNvSpPr txBox="1">
            <a:spLocks noChangeArrowheads="1"/>
          </p:cNvSpPr>
          <p:nvPr/>
        </p:nvSpPr>
        <p:spPr bwMode="auto">
          <a:xfrm>
            <a:off x="381000" y="332656"/>
            <a:ext cx="8351837" cy="52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CA" sz="2800" b="1" dirty="0" smtClean="0">
                <a:solidFill>
                  <a:srgbClr val="800000"/>
                </a:solidFill>
              </a:rPr>
              <a:t>Fire Fighter Exposure Study: Research </a:t>
            </a:r>
            <a:r>
              <a:rPr lang="en-CA" sz="2800" b="1" dirty="0">
                <a:solidFill>
                  <a:srgbClr val="800000"/>
                </a:solidFill>
              </a:rPr>
              <a:t>Goals</a:t>
            </a:r>
          </a:p>
        </p:txBody>
      </p:sp>
      <p:sp>
        <p:nvSpPr>
          <p:cNvPr id="21507" name="Text Box 8"/>
          <p:cNvSpPr txBox="1">
            <a:spLocks noChangeArrowheads="1"/>
          </p:cNvSpPr>
          <p:nvPr/>
        </p:nvSpPr>
        <p:spPr bwMode="auto">
          <a:xfrm>
            <a:off x="539750" y="980728"/>
            <a:ext cx="8208963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CA" sz="2000" b="1" dirty="0" smtClean="0">
                <a:solidFill>
                  <a:srgbClr val="000090"/>
                </a:solidFill>
              </a:rPr>
              <a:t>1. Overall </a:t>
            </a:r>
            <a:r>
              <a:rPr lang="en-CA" sz="2000" b="1" dirty="0">
                <a:solidFill>
                  <a:srgbClr val="000090"/>
                </a:solidFill>
              </a:rPr>
              <a:t>Goal of Study: </a:t>
            </a:r>
          </a:p>
          <a:p>
            <a:pPr>
              <a:spcBef>
                <a:spcPct val="50000"/>
              </a:spcBef>
            </a:pPr>
            <a:r>
              <a:rPr lang="en-CA" b="1" dirty="0"/>
              <a:t>	</a:t>
            </a:r>
            <a:r>
              <a:rPr lang="en-CA" dirty="0"/>
              <a:t>To </a:t>
            </a:r>
            <a:r>
              <a:rPr lang="en-CA" dirty="0" smtClean="0"/>
              <a:t>assess </a:t>
            </a:r>
            <a:r>
              <a:rPr lang="en-CA" dirty="0"/>
              <a:t>exposures of fire fighters to chemicals</a:t>
            </a:r>
            <a:r>
              <a:rPr lang="en-CA" dirty="0" smtClean="0"/>
              <a:t> during fires, both 		gas-phase and particle phase chemicals.</a:t>
            </a:r>
            <a:endParaRPr lang="en-CA" dirty="0"/>
          </a:p>
          <a:p>
            <a:pPr>
              <a:spcBef>
                <a:spcPct val="50000"/>
              </a:spcBef>
            </a:pPr>
            <a:r>
              <a:rPr lang="en-CA" sz="2000" b="1" dirty="0" smtClean="0">
                <a:solidFill>
                  <a:srgbClr val="000090"/>
                </a:solidFill>
              </a:rPr>
              <a:t>2. Exposures of Concern:</a:t>
            </a:r>
            <a:endParaRPr lang="en-CA" sz="2000" b="1" dirty="0">
              <a:solidFill>
                <a:srgbClr val="000090"/>
              </a:solidFill>
            </a:endParaRPr>
          </a:p>
          <a:p>
            <a:pPr>
              <a:spcBef>
                <a:spcPct val="50000"/>
              </a:spcBef>
            </a:pPr>
            <a:r>
              <a:rPr lang="en-CA" b="1" dirty="0">
                <a:solidFill>
                  <a:srgbClr val="800000"/>
                </a:solidFill>
              </a:rPr>
              <a:t>	</a:t>
            </a:r>
            <a:r>
              <a:rPr lang="en-CA" b="1" dirty="0"/>
              <a:t>Gases:</a:t>
            </a:r>
            <a:r>
              <a:rPr lang="en-CA" dirty="0" smtClean="0"/>
              <a:t> carbon monoxide, formaldehyde</a:t>
            </a:r>
          </a:p>
          <a:p>
            <a:pPr>
              <a:spcBef>
                <a:spcPct val="50000"/>
              </a:spcBef>
            </a:pPr>
            <a:r>
              <a:rPr lang="en-CA" dirty="0"/>
              <a:t>	</a:t>
            </a:r>
            <a:r>
              <a:rPr lang="en-CA" b="1" dirty="0"/>
              <a:t>Volatile Organic Compounds: </a:t>
            </a:r>
            <a:r>
              <a:rPr lang="en-CA" dirty="0" smtClean="0"/>
              <a:t>benzene</a:t>
            </a:r>
            <a:r>
              <a:rPr lang="en-CA" dirty="0"/>
              <a:t>,</a:t>
            </a:r>
            <a:r>
              <a:rPr lang="en-CA" dirty="0" smtClean="0"/>
              <a:t> hydrocarbons, etc.</a:t>
            </a:r>
            <a:endParaRPr lang="en-CA" dirty="0"/>
          </a:p>
          <a:p>
            <a:pPr>
              <a:spcBef>
                <a:spcPct val="50000"/>
              </a:spcBef>
            </a:pPr>
            <a:r>
              <a:rPr lang="en-CA" dirty="0"/>
              <a:t>	</a:t>
            </a:r>
            <a:r>
              <a:rPr lang="en-CA" b="1" dirty="0"/>
              <a:t>Semi-volatile </a:t>
            </a:r>
            <a:r>
              <a:rPr lang="en-CA" b="1" dirty="0" smtClean="0"/>
              <a:t>Compounds:</a:t>
            </a:r>
            <a:r>
              <a:rPr lang="en-CA" dirty="0" smtClean="0"/>
              <a:t> </a:t>
            </a:r>
            <a:r>
              <a:rPr lang="en-CA" dirty="0"/>
              <a:t>polycyclic aromatic </a:t>
            </a:r>
            <a:r>
              <a:rPr lang="en-CA" dirty="0" smtClean="0"/>
              <a:t>hydrocarbons (PAH).</a:t>
            </a:r>
          </a:p>
          <a:p>
            <a:pPr>
              <a:spcBef>
                <a:spcPct val="50000"/>
              </a:spcBef>
            </a:pPr>
            <a:r>
              <a:rPr lang="en-CA" dirty="0" smtClean="0"/>
              <a:t>	</a:t>
            </a:r>
            <a:r>
              <a:rPr lang="en-CA" b="1" dirty="0" smtClean="0"/>
              <a:t>Particulate Material: </a:t>
            </a:r>
            <a:r>
              <a:rPr lang="en-CA" dirty="0" smtClean="0"/>
              <a:t>particles and chemicals bound to particles</a:t>
            </a:r>
            <a:endParaRPr lang="en-CA" b="1" dirty="0" smtClean="0"/>
          </a:p>
          <a:p>
            <a:pPr>
              <a:spcBef>
                <a:spcPct val="50000"/>
              </a:spcBef>
            </a:pPr>
            <a:r>
              <a:rPr lang="en-CA" sz="2000" b="1" dirty="0" smtClean="0">
                <a:solidFill>
                  <a:srgbClr val="000090"/>
                </a:solidFill>
              </a:rPr>
              <a:t>3. How to Assess Exposures?</a:t>
            </a:r>
          </a:p>
          <a:p>
            <a:pPr>
              <a:spcBef>
                <a:spcPct val="50000"/>
              </a:spcBef>
            </a:pPr>
            <a:r>
              <a:rPr lang="en-CA" sz="2000" b="1" dirty="0">
                <a:solidFill>
                  <a:srgbClr val="000090"/>
                </a:solidFill>
              </a:rPr>
              <a:t>	</a:t>
            </a:r>
            <a:r>
              <a:rPr lang="en-CA" b="1" dirty="0" smtClean="0"/>
              <a:t>Air Exposures:</a:t>
            </a:r>
            <a:r>
              <a:rPr lang="en-CA" dirty="0" smtClean="0"/>
              <a:t> </a:t>
            </a:r>
            <a:r>
              <a:rPr lang="en-CA" dirty="0" smtClean="0">
                <a:solidFill>
                  <a:srgbClr val="800000"/>
                </a:solidFill>
              </a:rPr>
              <a:t>active </a:t>
            </a:r>
            <a:r>
              <a:rPr lang="en-CA" dirty="0"/>
              <a:t>and</a:t>
            </a:r>
            <a:r>
              <a:rPr lang="en-CA" dirty="0">
                <a:solidFill>
                  <a:srgbClr val="800000"/>
                </a:solidFill>
              </a:rPr>
              <a:t> passive </a:t>
            </a:r>
            <a:r>
              <a:rPr lang="en-CA" dirty="0" smtClean="0"/>
              <a:t>air samplers. </a:t>
            </a:r>
          </a:p>
          <a:p>
            <a:pPr>
              <a:spcBef>
                <a:spcPct val="50000"/>
              </a:spcBef>
            </a:pPr>
            <a:r>
              <a:rPr lang="en-CA" dirty="0"/>
              <a:t>	</a:t>
            </a:r>
            <a:r>
              <a:rPr lang="en-CA" b="1" dirty="0"/>
              <a:t>Dermal Exposures:</a:t>
            </a:r>
            <a:r>
              <a:rPr lang="en-CA" b="1" dirty="0" smtClean="0"/>
              <a:t> </a:t>
            </a:r>
            <a:r>
              <a:rPr lang="en-CA" dirty="0" smtClean="0"/>
              <a:t>samples from various sites. </a:t>
            </a:r>
          </a:p>
          <a:p>
            <a:pPr>
              <a:spcBef>
                <a:spcPct val="50000"/>
              </a:spcBef>
            </a:pPr>
            <a:r>
              <a:rPr lang="en-CA" dirty="0"/>
              <a:t>	</a:t>
            </a:r>
            <a:r>
              <a:rPr lang="en-CA" b="1" dirty="0"/>
              <a:t>Internal Exposures:</a:t>
            </a:r>
            <a:r>
              <a:rPr lang="en-CA" b="1" dirty="0" smtClean="0"/>
              <a:t> </a:t>
            </a:r>
            <a:r>
              <a:rPr lang="en-CA" dirty="0" smtClean="0"/>
              <a:t>analysis of smoke-derived chemicals in urine</a:t>
            </a:r>
            <a:r>
              <a:rPr lang="en-CA" dirty="0"/>
              <a:t>.  </a:t>
            </a:r>
          </a:p>
          <a:p>
            <a:pPr>
              <a:spcBef>
                <a:spcPct val="50000"/>
              </a:spcBef>
            </a:pPr>
            <a:endParaRPr lang="en-CA" dirty="0"/>
          </a:p>
          <a:p>
            <a:pPr>
              <a:spcBef>
                <a:spcPct val="50000"/>
              </a:spcBef>
            </a:pPr>
            <a:endParaRPr lang="en-CA" dirty="0"/>
          </a:p>
        </p:txBody>
      </p:sp>
      <p:grpSp>
        <p:nvGrpSpPr>
          <p:cNvPr id="21508" name="Group 21"/>
          <p:cNvGrpSpPr>
            <a:grpSpLocks/>
          </p:cNvGrpSpPr>
          <p:nvPr/>
        </p:nvGrpSpPr>
        <p:grpSpPr bwMode="auto">
          <a:xfrm>
            <a:off x="539750" y="6021388"/>
            <a:ext cx="8135938" cy="728662"/>
            <a:chOff x="340" y="3793"/>
            <a:chExt cx="5125" cy="459"/>
          </a:xfrm>
        </p:grpSpPr>
        <p:pic>
          <p:nvPicPr>
            <p:cNvPr id="21509" name="Picture 7" descr="McMaster University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62" y="3793"/>
              <a:ext cx="682" cy="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1510" name="Group 17"/>
            <p:cNvGrpSpPr>
              <a:grpSpLocks/>
            </p:cNvGrpSpPr>
            <p:nvPr/>
          </p:nvGrpSpPr>
          <p:grpSpPr bwMode="auto">
            <a:xfrm>
              <a:off x="340" y="3929"/>
              <a:ext cx="2177" cy="136"/>
              <a:chOff x="340" y="3929"/>
              <a:chExt cx="2177" cy="136"/>
            </a:xfrm>
          </p:grpSpPr>
          <p:sp>
            <p:nvSpPr>
              <p:cNvPr id="21514" name="Rectangle 10"/>
              <p:cNvSpPr>
                <a:spLocks noChangeArrowheads="1"/>
              </p:cNvSpPr>
              <p:nvPr/>
            </p:nvSpPr>
            <p:spPr bwMode="auto">
              <a:xfrm>
                <a:off x="340" y="3929"/>
                <a:ext cx="2177" cy="46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15" name="Rectangle 11"/>
              <p:cNvSpPr>
                <a:spLocks noChangeArrowheads="1"/>
              </p:cNvSpPr>
              <p:nvPr/>
            </p:nvSpPr>
            <p:spPr bwMode="auto">
              <a:xfrm>
                <a:off x="340" y="4020"/>
                <a:ext cx="2177" cy="45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1511" name="Group 18"/>
            <p:cNvGrpSpPr>
              <a:grpSpLocks/>
            </p:cNvGrpSpPr>
            <p:nvPr/>
          </p:nvGrpSpPr>
          <p:grpSpPr bwMode="auto">
            <a:xfrm>
              <a:off x="3288" y="3929"/>
              <a:ext cx="2177" cy="136"/>
              <a:chOff x="340" y="3929"/>
              <a:chExt cx="2177" cy="136"/>
            </a:xfrm>
          </p:grpSpPr>
          <p:sp>
            <p:nvSpPr>
              <p:cNvPr id="21512" name="Rectangle 19"/>
              <p:cNvSpPr>
                <a:spLocks noChangeArrowheads="1"/>
              </p:cNvSpPr>
              <p:nvPr/>
            </p:nvSpPr>
            <p:spPr bwMode="auto">
              <a:xfrm>
                <a:off x="340" y="3929"/>
                <a:ext cx="2177" cy="46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13" name="Rectangle 20"/>
              <p:cNvSpPr>
                <a:spLocks noChangeArrowheads="1"/>
              </p:cNvSpPr>
              <p:nvPr/>
            </p:nvSpPr>
            <p:spPr bwMode="auto">
              <a:xfrm>
                <a:off x="340" y="4020"/>
                <a:ext cx="2177" cy="45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481142"/>
            <a:ext cx="2133600" cy="476250"/>
          </a:xfrm>
        </p:spPr>
        <p:txBody>
          <a:bodyPr/>
          <a:lstStyle/>
          <a:p>
            <a:pPr>
              <a:defRPr/>
            </a:pPr>
            <a:fld id="{CD9A169B-4A2B-3E43-927F-10A4B10EA8EC}" type="slidenum">
              <a:rPr lang="en-CA" smtClean="0"/>
              <a:pPr>
                <a:defRPr/>
              </a:pPr>
              <a:t>2</a:t>
            </a:fld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_01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22443" y="3489704"/>
            <a:ext cx="5043509" cy="3385560"/>
          </a:xfrm>
          <a:prstGeom prst="rect">
            <a:avLst/>
          </a:prstGeom>
        </p:spPr>
      </p:pic>
      <p:pic>
        <p:nvPicPr>
          <p:cNvPr id="5" name="Picture 4" descr="_DSC54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" y="0"/>
            <a:ext cx="5076056" cy="3509475"/>
          </a:xfrm>
          <a:prstGeom prst="rect">
            <a:avLst/>
          </a:prstGeom>
        </p:spPr>
      </p:pic>
      <p:pic>
        <p:nvPicPr>
          <p:cNvPr id="6" name="Picture 5" descr="_DSC548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067944" y="-6108"/>
            <a:ext cx="5131340" cy="3507116"/>
          </a:xfrm>
          <a:prstGeom prst="rect">
            <a:avLst/>
          </a:prstGeom>
        </p:spPr>
      </p:pic>
      <p:pic>
        <p:nvPicPr>
          <p:cNvPr id="7" name="Picture 6" descr="_DSC549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" y="3501008"/>
            <a:ext cx="4644008" cy="33569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55545" y="188640"/>
            <a:ext cx="66688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Skin Sampling of Ottawa Fire Fighters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95E86-1FDE-0A40-A9FE-42FCA5A8E3F1}" type="slidenum">
              <a:rPr lang="en-CA" smtClean="0"/>
              <a:pPr>
                <a:defRPr/>
              </a:pPr>
              <a:t>20</a:t>
            </a:fld>
            <a:endParaRPr lang="en-CA"/>
          </a:p>
        </p:txBody>
      </p:sp>
      <p:sp>
        <p:nvSpPr>
          <p:cNvPr id="3" name="TextBox 2"/>
          <p:cNvSpPr txBox="1"/>
          <p:nvPr/>
        </p:nvSpPr>
        <p:spPr>
          <a:xfrm>
            <a:off x="1785928" y="2852936"/>
            <a:ext cx="697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28184" y="2852936"/>
            <a:ext cx="1056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Forearm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51720" y="6165304"/>
            <a:ext cx="710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Neck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97950" y="6084004"/>
            <a:ext cx="954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Fingers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4221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457200" y="228600"/>
            <a:ext cx="83820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CA" sz="2200" b="1" dirty="0">
                <a:solidFill>
                  <a:srgbClr val="800000"/>
                </a:solidFill>
              </a:rPr>
              <a:t>PAH and </a:t>
            </a:r>
            <a:r>
              <a:rPr lang="en-CA" sz="2200" b="1" dirty="0" err="1" smtClean="0">
                <a:solidFill>
                  <a:srgbClr val="800000"/>
                </a:solidFill>
              </a:rPr>
              <a:t>Methoxyphenol</a:t>
            </a:r>
            <a:r>
              <a:rPr lang="en-CA" sz="2200" b="1" dirty="0" smtClean="0">
                <a:solidFill>
                  <a:srgbClr val="800000"/>
                </a:solidFill>
              </a:rPr>
              <a:t> Concentrations </a:t>
            </a:r>
            <a:r>
              <a:rPr lang="en-CA" sz="2200" b="1" dirty="0">
                <a:solidFill>
                  <a:srgbClr val="800000"/>
                </a:solidFill>
              </a:rPr>
              <a:t>at 5 Skin Sites</a:t>
            </a:r>
          </a:p>
        </p:txBody>
      </p:sp>
      <p:grpSp>
        <p:nvGrpSpPr>
          <p:cNvPr id="45059" name="Group 4"/>
          <p:cNvGrpSpPr>
            <a:grpSpLocks/>
          </p:cNvGrpSpPr>
          <p:nvPr/>
        </p:nvGrpSpPr>
        <p:grpSpPr bwMode="auto">
          <a:xfrm>
            <a:off x="468313" y="765175"/>
            <a:ext cx="8351837" cy="5984875"/>
            <a:chOff x="295" y="482"/>
            <a:chExt cx="5261" cy="3770"/>
          </a:xfrm>
        </p:grpSpPr>
        <p:grpSp>
          <p:nvGrpSpPr>
            <p:cNvPr id="45060" name="Group 5"/>
            <p:cNvGrpSpPr>
              <a:grpSpLocks/>
            </p:cNvGrpSpPr>
            <p:nvPr/>
          </p:nvGrpSpPr>
          <p:grpSpPr bwMode="auto">
            <a:xfrm>
              <a:off x="340" y="3884"/>
              <a:ext cx="5125" cy="368"/>
              <a:chOff x="340" y="3793"/>
              <a:chExt cx="5125" cy="459"/>
            </a:xfrm>
          </p:grpSpPr>
          <p:pic>
            <p:nvPicPr>
              <p:cNvPr id="45062" name="Picture 5" descr="McMaster University">
                <a:hlinkClick r:id="rId4"/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62" y="3793"/>
                <a:ext cx="682" cy="4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5063" name="Group 7"/>
              <p:cNvGrpSpPr>
                <a:grpSpLocks/>
              </p:cNvGrpSpPr>
              <p:nvPr/>
            </p:nvGrpSpPr>
            <p:grpSpPr bwMode="auto">
              <a:xfrm>
                <a:off x="340" y="3974"/>
                <a:ext cx="2177" cy="91"/>
                <a:chOff x="340" y="3929"/>
                <a:chExt cx="2177" cy="136"/>
              </a:xfrm>
            </p:grpSpPr>
            <p:sp>
              <p:nvSpPr>
                <p:cNvPr id="45067" name="Rectangle 7"/>
                <p:cNvSpPr>
                  <a:spLocks noChangeArrowheads="1"/>
                </p:cNvSpPr>
                <p:nvPr/>
              </p:nvSpPr>
              <p:spPr bwMode="auto">
                <a:xfrm>
                  <a:off x="340" y="3929"/>
                  <a:ext cx="2177" cy="46"/>
                </a:xfrm>
                <a:prstGeom prst="rect">
                  <a:avLst/>
                </a:prstGeom>
                <a:solidFill>
                  <a:srgbClr val="800000"/>
                </a:solidFill>
                <a:ln w="9525">
                  <a:solidFill>
                    <a:srgbClr val="8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068" name="Rectangle 8"/>
                <p:cNvSpPr>
                  <a:spLocks noChangeArrowheads="1"/>
                </p:cNvSpPr>
                <p:nvPr/>
              </p:nvSpPr>
              <p:spPr bwMode="auto">
                <a:xfrm>
                  <a:off x="340" y="4020"/>
                  <a:ext cx="2177" cy="45"/>
                </a:xfrm>
                <a:prstGeom prst="rect">
                  <a:avLst/>
                </a:prstGeom>
                <a:solidFill>
                  <a:srgbClr val="FFCC00"/>
                </a:solidFill>
                <a:ln w="9525">
                  <a:solidFill>
                    <a:srgbClr val="FFCC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45064" name="Group 10"/>
              <p:cNvGrpSpPr>
                <a:grpSpLocks/>
              </p:cNvGrpSpPr>
              <p:nvPr/>
            </p:nvGrpSpPr>
            <p:grpSpPr bwMode="auto">
              <a:xfrm>
                <a:off x="3288" y="3974"/>
                <a:ext cx="2177" cy="91"/>
                <a:chOff x="3288" y="3929"/>
                <a:chExt cx="2177" cy="136"/>
              </a:xfrm>
            </p:grpSpPr>
            <p:sp>
              <p:nvSpPr>
                <p:cNvPr id="45065" name="Rectangle 10"/>
                <p:cNvSpPr>
                  <a:spLocks noChangeArrowheads="1"/>
                </p:cNvSpPr>
                <p:nvPr/>
              </p:nvSpPr>
              <p:spPr bwMode="auto">
                <a:xfrm>
                  <a:off x="3288" y="3929"/>
                  <a:ext cx="2177" cy="46"/>
                </a:xfrm>
                <a:prstGeom prst="rect">
                  <a:avLst/>
                </a:prstGeom>
                <a:solidFill>
                  <a:srgbClr val="800000"/>
                </a:solidFill>
                <a:ln w="9525">
                  <a:solidFill>
                    <a:srgbClr val="8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066" name="Rectangle 11"/>
                <p:cNvSpPr>
                  <a:spLocks noChangeArrowheads="1"/>
                </p:cNvSpPr>
                <p:nvPr/>
              </p:nvSpPr>
              <p:spPr bwMode="auto">
                <a:xfrm>
                  <a:off x="3288" y="4020"/>
                  <a:ext cx="2177" cy="45"/>
                </a:xfrm>
                <a:prstGeom prst="rect">
                  <a:avLst/>
                </a:prstGeom>
                <a:solidFill>
                  <a:srgbClr val="FFCC00"/>
                </a:solidFill>
                <a:ln w="9525">
                  <a:solidFill>
                    <a:srgbClr val="FFCC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45061" name="Line 13"/>
            <p:cNvSpPr>
              <a:spLocks noChangeShapeType="1"/>
            </p:cNvSpPr>
            <p:nvPr/>
          </p:nvSpPr>
          <p:spPr bwMode="auto">
            <a:xfrm>
              <a:off x="295" y="482"/>
              <a:ext cx="5261" cy="0"/>
            </a:xfrm>
            <a:prstGeom prst="line">
              <a:avLst/>
            </a:prstGeom>
            <a:noFill/>
            <a:ln w="88900" cmpd="thickThin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endParaRPr lang="en-CA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45071" name="Object 15"/>
          <p:cNvGraphicFramePr>
            <a:graphicFrameLocks noChangeAspect="1"/>
          </p:cNvGraphicFramePr>
          <p:nvPr/>
        </p:nvGraphicFramePr>
        <p:xfrm>
          <a:off x="676275" y="1390650"/>
          <a:ext cx="7934325" cy="4005263"/>
        </p:xfrm>
        <a:graphic>
          <a:graphicData uri="http://schemas.openxmlformats.org/presentationml/2006/ole">
            <p:oleObj spid="_x0000_s112694" name="Chart" r:id="rId6" imgW="10401300" imgH="5257800" progId="Excel.Chart.8">
              <p:embed/>
            </p:oleObj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1835696" y="5301208"/>
            <a:ext cx="6355642" cy="585356"/>
            <a:chOff x="1835696" y="5301208"/>
            <a:chExt cx="6355642" cy="585356"/>
          </a:xfrm>
        </p:grpSpPr>
        <p:sp>
          <p:nvSpPr>
            <p:cNvPr id="2" name="TextBox 1"/>
            <p:cNvSpPr txBox="1"/>
            <p:nvPr/>
          </p:nvSpPr>
          <p:spPr>
            <a:xfrm>
              <a:off x="2195736" y="5517232"/>
              <a:ext cx="59956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28 Firefighters post smoke exposure        </a:t>
              </a:r>
              <a:r>
                <a:rPr lang="en-US" b="1" dirty="0" smtClean="0">
                  <a:solidFill>
                    <a:srgbClr val="800000"/>
                  </a:solidFill>
                </a:rPr>
                <a:t>10 Controls </a:t>
              </a:r>
              <a:r>
                <a:rPr lang="en-US" b="1" dirty="0" smtClean="0"/>
                <a:t>           </a:t>
              </a:r>
              <a:endParaRPr lang="en-US" b="1" dirty="0"/>
            </a:p>
          </p:txBody>
        </p:sp>
        <p:sp>
          <p:nvSpPr>
            <p:cNvPr id="6" name="Left Brace 5"/>
            <p:cNvSpPr/>
            <p:nvPr/>
          </p:nvSpPr>
          <p:spPr>
            <a:xfrm rot="16200000">
              <a:off x="4067944" y="3068960"/>
              <a:ext cx="216024" cy="4680520"/>
            </a:xfrm>
            <a:prstGeom prst="leftBrac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Left Brace 18"/>
            <p:cNvSpPr/>
            <p:nvPr/>
          </p:nvSpPr>
          <p:spPr>
            <a:xfrm rot="16200000">
              <a:off x="7236296" y="4653136"/>
              <a:ext cx="216024" cy="1512168"/>
            </a:xfrm>
            <a:prstGeom prst="leftBrace">
              <a:avLst/>
            </a:prstGeom>
            <a:ln w="25400">
              <a:solidFill>
                <a:srgbClr val="8000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81142"/>
            <a:ext cx="2133600" cy="476250"/>
          </a:xfrm>
        </p:spPr>
        <p:txBody>
          <a:bodyPr/>
          <a:lstStyle/>
          <a:p>
            <a:pPr>
              <a:defRPr/>
            </a:pPr>
            <a:fld id="{CD9A169B-4A2B-3E43-927F-10A4B10EA8EC}" type="slidenum">
              <a:rPr lang="en-CA" smtClean="0"/>
              <a:pPr>
                <a:defRPr/>
              </a:pPr>
              <a:t>21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0357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250825" y="242645"/>
            <a:ext cx="889317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CA" sz="2800" b="1" dirty="0">
                <a:solidFill>
                  <a:srgbClr val="800000"/>
                </a:solidFill>
                <a:cs typeface="Arial" charset="0"/>
              </a:rPr>
              <a:t>Percentage Compositions </a:t>
            </a:r>
            <a:r>
              <a:rPr lang="en-CA" sz="2800" b="1" dirty="0" smtClean="0">
                <a:solidFill>
                  <a:srgbClr val="800000"/>
                </a:solidFill>
                <a:cs typeface="Arial" charset="0"/>
              </a:rPr>
              <a:t>of PAH </a:t>
            </a:r>
            <a:r>
              <a:rPr lang="en-CA" sz="2800" b="1" dirty="0">
                <a:solidFill>
                  <a:srgbClr val="800000"/>
                </a:solidFill>
                <a:cs typeface="Arial" charset="0"/>
              </a:rPr>
              <a:t>and </a:t>
            </a:r>
            <a:r>
              <a:rPr lang="en-CA" sz="2800" b="1" dirty="0" smtClean="0">
                <a:solidFill>
                  <a:srgbClr val="800000"/>
                </a:solidFill>
                <a:cs typeface="Arial" charset="0"/>
              </a:rPr>
              <a:t>Methoxyphenols on </a:t>
            </a:r>
            <a:r>
              <a:rPr lang="en-CA" sz="2800" b="1" dirty="0">
                <a:solidFill>
                  <a:srgbClr val="800000"/>
                </a:solidFill>
                <a:cs typeface="Arial" charset="0"/>
              </a:rPr>
              <a:t>Skin </a:t>
            </a:r>
            <a:r>
              <a:rPr lang="en-CA" sz="2800" b="1" dirty="0" smtClean="0">
                <a:solidFill>
                  <a:srgbClr val="800000"/>
                </a:solidFill>
                <a:cs typeface="Arial" charset="0"/>
              </a:rPr>
              <a:t>(28 Fire Fighters)</a:t>
            </a:r>
            <a:endParaRPr lang="en-CA" sz="2800" b="1" dirty="0">
              <a:solidFill>
                <a:srgbClr val="800000"/>
              </a:solidFill>
              <a:cs typeface="Arial" charset="0"/>
            </a:endParaRPr>
          </a:p>
        </p:txBody>
      </p:sp>
      <p:graphicFrame>
        <p:nvGraphicFramePr>
          <p:cNvPr id="4710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58299551"/>
              </p:ext>
            </p:extLst>
          </p:nvPr>
        </p:nvGraphicFramePr>
        <p:xfrm>
          <a:off x="179388" y="1196752"/>
          <a:ext cx="8856662" cy="4482477"/>
        </p:xfrm>
        <a:graphic>
          <a:graphicData uri="http://schemas.openxmlformats.org/presentationml/2006/ole">
            <p:oleObj spid="_x0000_s83022" name="Chart" r:id="rId4" imgW="10401300" imgH="5041900" progId="Excel.Chart.8">
              <p:embed/>
            </p:oleObj>
          </a:graphicData>
        </a:graphic>
      </p:graphicFrame>
      <p:sp>
        <p:nvSpPr>
          <p:cNvPr id="40964" name="Line 4"/>
          <p:cNvSpPr>
            <a:spLocks noChangeShapeType="1"/>
          </p:cNvSpPr>
          <p:nvPr/>
        </p:nvSpPr>
        <p:spPr bwMode="auto">
          <a:xfrm>
            <a:off x="1115616" y="3284984"/>
            <a:ext cx="7777162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grpSp>
        <p:nvGrpSpPr>
          <p:cNvPr id="47109" name="Group 22"/>
          <p:cNvGrpSpPr>
            <a:grpSpLocks/>
          </p:cNvGrpSpPr>
          <p:nvPr/>
        </p:nvGrpSpPr>
        <p:grpSpPr bwMode="auto">
          <a:xfrm>
            <a:off x="304800" y="5705887"/>
            <a:ext cx="8515350" cy="645570"/>
            <a:chOff x="192" y="3408"/>
            <a:chExt cx="5364" cy="389"/>
          </a:xfrm>
        </p:grpSpPr>
        <p:sp>
          <p:nvSpPr>
            <p:cNvPr id="40975" name="Text Box 15"/>
            <p:cNvSpPr txBox="1">
              <a:spLocks noChangeArrowheads="1"/>
            </p:cNvSpPr>
            <p:nvPr/>
          </p:nvSpPr>
          <p:spPr bwMode="auto">
            <a:xfrm>
              <a:off x="192" y="3408"/>
              <a:ext cx="1010" cy="3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CA" b="1" dirty="0">
                  <a:solidFill>
                    <a:srgbClr val="FF0000"/>
                  </a:solidFill>
                  <a:cs typeface="Arial" charset="0"/>
                </a:rPr>
                <a:t>T-test             (p values)</a:t>
              </a:r>
            </a:p>
          </p:txBody>
        </p:sp>
        <p:sp>
          <p:nvSpPr>
            <p:cNvPr id="40976" name="Text Box 16"/>
            <p:cNvSpPr txBox="1">
              <a:spLocks noChangeArrowheads="1"/>
            </p:cNvSpPr>
            <p:nvPr/>
          </p:nvSpPr>
          <p:spPr bwMode="auto">
            <a:xfrm>
              <a:off x="1020" y="3408"/>
              <a:ext cx="6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CA" sz="1800" dirty="0" smtClean="0">
                  <a:cs typeface="Arial" charset="0"/>
                </a:rPr>
                <a:t>0.05</a:t>
              </a:r>
            </a:p>
          </p:txBody>
        </p:sp>
        <p:sp>
          <p:nvSpPr>
            <p:cNvPr id="40977" name="Text Box 17"/>
            <p:cNvSpPr txBox="1">
              <a:spLocks noChangeArrowheads="1"/>
            </p:cNvSpPr>
            <p:nvPr/>
          </p:nvSpPr>
          <p:spPr bwMode="auto">
            <a:xfrm>
              <a:off x="1968" y="3408"/>
              <a:ext cx="6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CA" sz="1800" dirty="0" smtClean="0">
                  <a:cs typeface="Arial" charset="0"/>
                </a:rPr>
                <a:t>0.34</a:t>
              </a:r>
            </a:p>
          </p:txBody>
        </p:sp>
        <p:sp>
          <p:nvSpPr>
            <p:cNvPr id="40979" name="Text Box 19"/>
            <p:cNvSpPr txBox="1">
              <a:spLocks noChangeArrowheads="1"/>
            </p:cNvSpPr>
            <p:nvPr/>
          </p:nvSpPr>
          <p:spPr bwMode="auto">
            <a:xfrm>
              <a:off x="3980" y="3408"/>
              <a:ext cx="6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CA" sz="1800" dirty="0" smtClean="0">
                  <a:cs typeface="Arial" charset="0"/>
                </a:rPr>
                <a:t>0.18</a:t>
              </a:r>
            </a:p>
          </p:txBody>
        </p:sp>
        <p:sp>
          <p:nvSpPr>
            <p:cNvPr id="2" name="Text Box 19"/>
            <p:cNvSpPr txBox="1">
              <a:spLocks noChangeArrowheads="1"/>
            </p:cNvSpPr>
            <p:nvPr/>
          </p:nvSpPr>
          <p:spPr bwMode="auto">
            <a:xfrm>
              <a:off x="4932" y="3408"/>
              <a:ext cx="6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CA" sz="1800" b="1" dirty="0" smtClean="0">
                  <a:solidFill>
                    <a:srgbClr val="FF0000"/>
                  </a:solidFill>
                  <a:cs typeface="Arial" charset="0"/>
                </a:rPr>
                <a:t>0.02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835696" y="1700808"/>
            <a:ext cx="5321138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Conclusion:</a:t>
            </a:r>
            <a:r>
              <a:rPr lang="en-US" dirty="0" smtClean="0"/>
              <a:t> All skin sites received identical </a:t>
            </a:r>
          </a:p>
          <a:p>
            <a:pPr algn="ctr"/>
            <a:r>
              <a:rPr lang="en-US" dirty="0" smtClean="0"/>
              <a:t>chemical exposures (except for fingers). </a:t>
            </a:r>
          </a:p>
          <a:p>
            <a:pPr algn="ctr"/>
            <a:r>
              <a:rPr lang="en-US" dirty="0" smtClean="0"/>
              <a:t>Firefighters get a ‘whole body’ exposure to smoke.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81142"/>
            <a:ext cx="2133600" cy="476250"/>
          </a:xfrm>
        </p:spPr>
        <p:txBody>
          <a:bodyPr/>
          <a:lstStyle/>
          <a:p>
            <a:pPr>
              <a:defRPr/>
            </a:pPr>
            <a:fld id="{CD9A169B-4A2B-3E43-927F-10A4B10EA8EC}" type="slidenum">
              <a:rPr lang="en-CA" smtClean="0"/>
              <a:pPr>
                <a:defRPr/>
              </a:pPr>
              <a:t>22</a:t>
            </a:fld>
            <a:endParaRPr lang="en-CA" dirty="0"/>
          </a:p>
        </p:txBody>
      </p:sp>
      <p:sp>
        <p:nvSpPr>
          <p:cNvPr id="7" name="TextBox 6"/>
          <p:cNvSpPr txBox="1"/>
          <p:nvPr/>
        </p:nvSpPr>
        <p:spPr>
          <a:xfrm>
            <a:off x="1298879" y="2852936"/>
            <a:ext cx="6369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Equal exposures should give 20% at each skin sampling site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>
                <a:solidFill>
                  <a:srgbClr val="800000"/>
                </a:solidFill>
              </a:rPr>
              <a:t>Take-home Messages – Part 3</a:t>
            </a:r>
            <a:endParaRPr lang="en-US" sz="3200" b="1" dirty="0">
              <a:solidFill>
                <a:srgbClr val="8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61256" y="1384176"/>
            <a:ext cx="7067128" cy="3052936"/>
          </a:xfrm>
        </p:spPr>
        <p:txBody>
          <a:bodyPr/>
          <a:lstStyle/>
          <a:p>
            <a:r>
              <a:rPr lang="en-US" sz="2800" dirty="0" smtClean="0"/>
              <a:t>Exposures at 5 sites essentially identical.</a:t>
            </a:r>
          </a:p>
          <a:p>
            <a:r>
              <a:rPr lang="en-US" sz="2800" dirty="0" smtClean="0"/>
              <a:t>Result: a ‘whole body’ exposure.</a:t>
            </a:r>
          </a:p>
          <a:p>
            <a:r>
              <a:rPr lang="en-US" sz="2800" dirty="0" smtClean="0"/>
              <a:t>Finger exposures higher due to post-fire handling of sooty gear.</a:t>
            </a:r>
          </a:p>
          <a:p>
            <a:endParaRPr lang="en-US" sz="2800" dirty="0" smtClean="0"/>
          </a:p>
          <a:p>
            <a:r>
              <a:rPr lang="en-US" sz="2800" dirty="0" smtClean="0"/>
              <a:t>Recommendations:</a:t>
            </a:r>
          </a:p>
          <a:p>
            <a:pPr lvl="1">
              <a:buFont typeface="Wingdings" charset="2"/>
              <a:buChar char="Ø"/>
            </a:pPr>
            <a:r>
              <a:rPr lang="en-US" sz="2400" dirty="0" smtClean="0"/>
              <a:t>Shower thoroughly at fire hall after a fire.</a:t>
            </a:r>
          </a:p>
          <a:p>
            <a:pPr lvl="1">
              <a:buFont typeface="Wingdings" charset="2"/>
              <a:buChar char="Ø"/>
            </a:pPr>
            <a:r>
              <a:rPr lang="en-US" sz="2400" dirty="0" smtClean="0"/>
              <a:t>Change into clean clothes to go home.</a:t>
            </a:r>
          </a:p>
          <a:p>
            <a:pPr lvl="1">
              <a:buFont typeface="Wingdings" charset="2"/>
              <a:buChar char="Ø"/>
            </a:pPr>
            <a:r>
              <a:rPr lang="en-US" sz="2400" dirty="0" smtClean="0"/>
              <a:t>Don’t wear </a:t>
            </a:r>
            <a:r>
              <a:rPr lang="en-US" sz="2400" dirty="0" err="1" smtClean="0"/>
              <a:t>Nomex</a:t>
            </a:r>
            <a:r>
              <a:rPr lang="en-US" sz="2400" dirty="0" smtClean="0"/>
              <a:t> </a:t>
            </a:r>
            <a:r>
              <a:rPr lang="en-US" sz="2400" dirty="0" err="1" smtClean="0"/>
              <a:t>undergear</a:t>
            </a:r>
            <a:r>
              <a:rPr lang="en-US" sz="2400" dirty="0" smtClean="0"/>
              <a:t> home.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37126"/>
            <a:ext cx="2133600" cy="476250"/>
          </a:xfrm>
        </p:spPr>
        <p:txBody>
          <a:bodyPr/>
          <a:lstStyle/>
          <a:p>
            <a:pPr>
              <a:defRPr/>
            </a:pPr>
            <a:fld id="{CD9A169B-4A2B-3E43-927F-10A4B10EA8EC}" type="slidenum">
              <a:rPr lang="en-CA" smtClean="0"/>
              <a:pPr>
                <a:defRPr/>
              </a:pPr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5395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39750" y="6021388"/>
            <a:ext cx="8135938" cy="728662"/>
            <a:chOff x="340" y="3793"/>
            <a:chExt cx="5125" cy="459"/>
          </a:xfrm>
        </p:grpSpPr>
        <p:pic>
          <p:nvPicPr>
            <p:cNvPr id="34825" name="Picture 5" descr="McMaster University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62" y="3793"/>
              <a:ext cx="682" cy="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340" y="3929"/>
              <a:ext cx="2177" cy="136"/>
              <a:chOff x="340" y="3929"/>
              <a:chExt cx="2177" cy="136"/>
            </a:xfrm>
          </p:grpSpPr>
          <p:sp>
            <p:nvSpPr>
              <p:cNvPr id="34830" name="Rectangle 7"/>
              <p:cNvSpPr>
                <a:spLocks noChangeArrowheads="1"/>
              </p:cNvSpPr>
              <p:nvPr/>
            </p:nvSpPr>
            <p:spPr bwMode="auto">
              <a:xfrm>
                <a:off x="340" y="3929"/>
                <a:ext cx="2177" cy="46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831" name="Rectangle 8"/>
              <p:cNvSpPr>
                <a:spLocks noChangeArrowheads="1"/>
              </p:cNvSpPr>
              <p:nvPr/>
            </p:nvSpPr>
            <p:spPr bwMode="auto">
              <a:xfrm>
                <a:off x="340" y="4020"/>
                <a:ext cx="2177" cy="45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3288" y="3929"/>
              <a:ext cx="2177" cy="136"/>
              <a:chOff x="340" y="3929"/>
              <a:chExt cx="2177" cy="136"/>
            </a:xfrm>
          </p:grpSpPr>
          <p:sp>
            <p:nvSpPr>
              <p:cNvPr id="34828" name="Rectangle 10"/>
              <p:cNvSpPr>
                <a:spLocks noChangeArrowheads="1"/>
              </p:cNvSpPr>
              <p:nvPr/>
            </p:nvSpPr>
            <p:spPr bwMode="auto">
              <a:xfrm>
                <a:off x="340" y="3929"/>
                <a:ext cx="2177" cy="46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829" name="Rectangle 11"/>
              <p:cNvSpPr>
                <a:spLocks noChangeArrowheads="1"/>
              </p:cNvSpPr>
              <p:nvPr/>
            </p:nvSpPr>
            <p:spPr bwMode="auto">
              <a:xfrm>
                <a:off x="340" y="4020"/>
                <a:ext cx="2177" cy="45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468313" y="14289"/>
            <a:ext cx="8351837" cy="750888"/>
            <a:chOff x="295" y="9"/>
            <a:chExt cx="5261" cy="473"/>
          </a:xfrm>
        </p:grpSpPr>
        <p:sp>
          <p:nvSpPr>
            <p:cNvPr id="34823" name="Line 13"/>
            <p:cNvSpPr>
              <a:spLocks noChangeShapeType="1"/>
            </p:cNvSpPr>
            <p:nvPr/>
          </p:nvSpPr>
          <p:spPr bwMode="auto">
            <a:xfrm>
              <a:off x="295" y="482"/>
              <a:ext cx="5261" cy="0"/>
            </a:xfrm>
            <a:prstGeom prst="line">
              <a:avLst/>
            </a:prstGeom>
            <a:noFill/>
            <a:ln w="88900" cmpd="thickThin">
              <a:solidFill>
                <a:srgbClr val="8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24" name="Text Box 14"/>
            <p:cNvSpPr txBox="1">
              <a:spLocks noChangeArrowheads="1"/>
            </p:cNvSpPr>
            <p:nvPr/>
          </p:nvSpPr>
          <p:spPr bwMode="auto">
            <a:xfrm>
              <a:off x="295" y="9"/>
              <a:ext cx="5261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CA" sz="2800" b="1" dirty="0"/>
            </a:p>
          </p:txBody>
        </p:sp>
      </p:grpSp>
      <p:sp>
        <p:nvSpPr>
          <p:cNvPr id="34820" name="Text Box 15"/>
          <p:cNvSpPr txBox="1">
            <a:spLocks noChangeArrowheads="1"/>
          </p:cNvSpPr>
          <p:nvPr/>
        </p:nvSpPr>
        <p:spPr bwMode="auto">
          <a:xfrm>
            <a:off x="0" y="1839486"/>
            <a:ext cx="9144000" cy="2354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CA" sz="3600" b="1" dirty="0" smtClean="0">
                <a:solidFill>
                  <a:srgbClr val="800000"/>
                </a:solidFill>
              </a:rPr>
              <a:t>Part 4: Urine Sampling: </a:t>
            </a:r>
          </a:p>
          <a:p>
            <a:pPr algn="ctr">
              <a:spcBef>
                <a:spcPct val="50000"/>
              </a:spcBef>
            </a:pPr>
            <a:r>
              <a:rPr lang="en-CA" sz="2800" b="1" dirty="0" smtClean="0">
                <a:solidFill>
                  <a:srgbClr val="800000"/>
                </a:solidFill>
              </a:rPr>
              <a:t>Analysis of PAH Metabolites and </a:t>
            </a:r>
          </a:p>
          <a:p>
            <a:pPr algn="ctr">
              <a:spcBef>
                <a:spcPct val="50000"/>
              </a:spcBef>
            </a:pPr>
            <a:r>
              <a:rPr lang="en-CA" sz="2800" b="1" dirty="0" err="1" smtClean="0">
                <a:solidFill>
                  <a:srgbClr val="800000"/>
                </a:solidFill>
              </a:rPr>
              <a:t>Methoxyphenols</a:t>
            </a:r>
            <a:r>
              <a:rPr lang="en-CA" sz="2800" b="1" dirty="0" smtClean="0">
                <a:solidFill>
                  <a:srgbClr val="800000"/>
                </a:solidFill>
              </a:rPr>
              <a:t> in Urine</a:t>
            </a:r>
          </a:p>
          <a:p>
            <a:pPr>
              <a:spcBef>
                <a:spcPct val="50000"/>
              </a:spcBef>
            </a:pP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81142"/>
            <a:ext cx="2133600" cy="476250"/>
          </a:xfrm>
        </p:spPr>
        <p:txBody>
          <a:bodyPr/>
          <a:lstStyle/>
          <a:p>
            <a:pPr>
              <a:defRPr/>
            </a:pPr>
            <a:fld id="{55E95E86-1FDE-0A40-A9FE-42FCA5A8E3F1}" type="slidenum">
              <a:rPr lang="en-CA" smtClean="0"/>
              <a:pPr>
                <a:defRPr/>
              </a:pPr>
              <a:t>24</a:t>
            </a:fld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168274"/>
            <a:ext cx="9143999" cy="630239"/>
            <a:chOff x="0" y="65"/>
            <a:chExt cx="5760" cy="397"/>
          </a:xfrm>
        </p:grpSpPr>
        <p:sp>
          <p:nvSpPr>
            <p:cNvPr id="30742" name="Text Box 6"/>
            <p:cNvSpPr txBox="1">
              <a:spLocks noChangeArrowheads="1"/>
            </p:cNvSpPr>
            <p:nvPr/>
          </p:nvSpPr>
          <p:spPr bwMode="auto">
            <a:xfrm>
              <a:off x="0" y="65"/>
              <a:ext cx="576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CA" sz="2400" b="1" dirty="0" smtClean="0">
                  <a:solidFill>
                    <a:srgbClr val="800000"/>
                  </a:solidFill>
                </a:rPr>
                <a:t>HydroxyPAH and </a:t>
              </a:r>
              <a:r>
                <a:rPr lang="en-CA" sz="2400" b="1" dirty="0" err="1" smtClean="0">
                  <a:solidFill>
                    <a:srgbClr val="800000"/>
                  </a:solidFill>
                </a:rPr>
                <a:t>Methoxyphenols</a:t>
              </a:r>
              <a:r>
                <a:rPr lang="en-CA" sz="2400" b="1" dirty="0" smtClean="0">
                  <a:solidFill>
                    <a:srgbClr val="800000"/>
                  </a:solidFill>
                </a:rPr>
                <a:t> as Exposure Indicators</a:t>
              </a:r>
              <a:endParaRPr lang="en-CA" sz="2400" dirty="0">
                <a:solidFill>
                  <a:srgbClr val="800000"/>
                </a:solidFill>
              </a:endParaRPr>
            </a:p>
          </p:txBody>
        </p:sp>
        <p:sp>
          <p:nvSpPr>
            <p:cNvPr id="30743" name="Line 7"/>
            <p:cNvSpPr>
              <a:spLocks noChangeShapeType="1"/>
            </p:cNvSpPr>
            <p:nvPr/>
          </p:nvSpPr>
          <p:spPr bwMode="auto">
            <a:xfrm>
              <a:off x="295" y="462"/>
              <a:ext cx="5261" cy="0"/>
            </a:xfrm>
            <a:prstGeom prst="line">
              <a:avLst/>
            </a:prstGeom>
            <a:noFill/>
            <a:ln w="57150" cmpd="thickThin">
              <a:solidFill>
                <a:srgbClr val="8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39552" y="6021288"/>
            <a:ext cx="8135938" cy="728662"/>
            <a:chOff x="340" y="3793"/>
            <a:chExt cx="5125" cy="459"/>
          </a:xfrm>
        </p:grpSpPr>
        <p:pic>
          <p:nvPicPr>
            <p:cNvPr id="30735" name="Picture 9" descr="McMaster University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62" y="3793"/>
              <a:ext cx="682" cy="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340" y="3929"/>
              <a:ext cx="2177" cy="136"/>
              <a:chOff x="340" y="3929"/>
              <a:chExt cx="2177" cy="136"/>
            </a:xfrm>
          </p:grpSpPr>
          <p:sp>
            <p:nvSpPr>
              <p:cNvPr id="30740" name="Rectangle 11"/>
              <p:cNvSpPr>
                <a:spLocks noChangeArrowheads="1"/>
              </p:cNvSpPr>
              <p:nvPr/>
            </p:nvSpPr>
            <p:spPr bwMode="auto">
              <a:xfrm>
                <a:off x="340" y="3929"/>
                <a:ext cx="2177" cy="46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41" name="Rectangle 12"/>
              <p:cNvSpPr>
                <a:spLocks noChangeArrowheads="1"/>
              </p:cNvSpPr>
              <p:nvPr/>
            </p:nvSpPr>
            <p:spPr bwMode="auto">
              <a:xfrm>
                <a:off x="340" y="4020"/>
                <a:ext cx="2177" cy="45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" name="Group 13"/>
            <p:cNvGrpSpPr>
              <a:grpSpLocks/>
            </p:cNvGrpSpPr>
            <p:nvPr/>
          </p:nvGrpSpPr>
          <p:grpSpPr bwMode="auto">
            <a:xfrm>
              <a:off x="3288" y="3929"/>
              <a:ext cx="2177" cy="136"/>
              <a:chOff x="340" y="3929"/>
              <a:chExt cx="2177" cy="136"/>
            </a:xfrm>
          </p:grpSpPr>
          <p:sp>
            <p:nvSpPr>
              <p:cNvPr id="30738" name="Rectangle 14"/>
              <p:cNvSpPr>
                <a:spLocks noChangeArrowheads="1"/>
              </p:cNvSpPr>
              <p:nvPr/>
            </p:nvSpPr>
            <p:spPr bwMode="auto">
              <a:xfrm>
                <a:off x="340" y="3929"/>
                <a:ext cx="2177" cy="46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39" name="Rectangle 15"/>
              <p:cNvSpPr>
                <a:spLocks noChangeArrowheads="1"/>
              </p:cNvSpPr>
              <p:nvPr/>
            </p:nvSpPr>
            <p:spPr bwMode="auto">
              <a:xfrm>
                <a:off x="340" y="4020"/>
                <a:ext cx="2177" cy="45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30727" name="Text Box 25"/>
          <p:cNvSpPr txBox="1">
            <a:spLocks noChangeArrowheads="1"/>
          </p:cNvSpPr>
          <p:nvPr/>
        </p:nvSpPr>
        <p:spPr bwMode="auto">
          <a:xfrm>
            <a:off x="755576" y="1412776"/>
            <a:ext cx="5976664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Wingdings" charset="2"/>
              <a:buChar char="Ø"/>
            </a:pPr>
            <a:r>
              <a:rPr lang="en-CA" sz="2000" dirty="0" smtClean="0"/>
              <a:t> The determination of hydroxyPAH in urine is considered to be the best measure of PAH exposures in humans.</a:t>
            </a:r>
          </a:p>
          <a:p>
            <a:pPr>
              <a:spcBef>
                <a:spcPct val="50000"/>
              </a:spcBef>
            </a:pPr>
            <a:endParaRPr lang="en-CA" sz="1000" dirty="0" smtClean="0"/>
          </a:p>
          <a:p>
            <a:pPr>
              <a:spcBef>
                <a:spcPct val="50000"/>
              </a:spcBef>
              <a:buFont typeface="Wingdings" charset="2"/>
              <a:buChar char="Ø"/>
            </a:pPr>
            <a:r>
              <a:rPr lang="en-CA" sz="2000" dirty="0" smtClean="0"/>
              <a:t> For many years, </a:t>
            </a:r>
            <a:r>
              <a:rPr lang="en-CA" sz="2000" b="1" dirty="0" smtClean="0"/>
              <a:t>1-hydroxypyrene </a:t>
            </a:r>
            <a:r>
              <a:rPr lang="en-CA" sz="2000" dirty="0" smtClean="0"/>
              <a:t>was the only compound used as a PAH exposure marker.  Today, a </a:t>
            </a:r>
            <a:r>
              <a:rPr lang="en-CA" sz="2000" b="1" dirty="0" smtClean="0"/>
              <a:t>suite of hydroxyPAH </a:t>
            </a:r>
            <a:r>
              <a:rPr lang="en-CA" sz="2000" dirty="0" smtClean="0"/>
              <a:t>is advocated as the new measure of PAH exposure (as used in NHANES Study).</a:t>
            </a:r>
          </a:p>
          <a:p>
            <a:pPr>
              <a:spcBef>
                <a:spcPct val="50000"/>
              </a:spcBef>
              <a:buFont typeface="Wingdings" charset="2"/>
              <a:buChar char="Ø"/>
            </a:pPr>
            <a:endParaRPr lang="en-CA" sz="1000" dirty="0"/>
          </a:p>
          <a:p>
            <a:pPr>
              <a:spcBef>
                <a:spcPct val="50000"/>
              </a:spcBef>
              <a:buFont typeface="Wingdings" charset="2"/>
              <a:buChar char="Ø"/>
            </a:pPr>
            <a:r>
              <a:rPr lang="en-CA" sz="2000" dirty="0" smtClean="0"/>
              <a:t> Selected </a:t>
            </a:r>
            <a:r>
              <a:rPr lang="en-CA" sz="2000" dirty="0" err="1"/>
              <a:t>methoxyphenols</a:t>
            </a:r>
            <a:r>
              <a:rPr lang="en-CA" sz="2000" dirty="0"/>
              <a:t> are good indicators of wood smoke exposures.</a:t>
            </a:r>
          </a:p>
          <a:p>
            <a:pPr>
              <a:spcBef>
                <a:spcPct val="50000"/>
              </a:spcBef>
            </a:pPr>
            <a:endParaRPr lang="en-CA" sz="2000" dirty="0"/>
          </a:p>
        </p:txBody>
      </p:sp>
      <p:pic>
        <p:nvPicPr>
          <p:cNvPr id="15" name="Picture 9" descr="170px-Weewee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92280" y="1289050"/>
            <a:ext cx="1352550" cy="381635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948264" y="5192713"/>
            <a:ext cx="16599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800000"/>
                </a:solidFill>
              </a:rPr>
              <a:t>Urine Sample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81142"/>
            <a:ext cx="2133600" cy="476250"/>
          </a:xfrm>
        </p:spPr>
        <p:txBody>
          <a:bodyPr/>
          <a:lstStyle/>
          <a:p>
            <a:pPr>
              <a:defRPr/>
            </a:pPr>
            <a:fld id="{CD9A169B-4A2B-3E43-927F-10A4B10EA8EC}" type="slidenum">
              <a:rPr lang="en-CA" smtClean="0"/>
              <a:pPr>
                <a:defRPr/>
              </a:pPr>
              <a:t>25</a:t>
            </a:fld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39750" y="6021388"/>
            <a:ext cx="8135938" cy="728662"/>
            <a:chOff x="340" y="3793"/>
            <a:chExt cx="5125" cy="459"/>
          </a:xfrm>
        </p:grpSpPr>
        <p:pic>
          <p:nvPicPr>
            <p:cNvPr id="34825" name="Picture 5" descr="McMaster University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62" y="3793"/>
              <a:ext cx="682" cy="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340" y="3929"/>
              <a:ext cx="2177" cy="136"/>
              <a:chOff x="340" y="3929"/>
              <a:chExt cx="2177" cy="136"/>
            </a:xfrm>
          </p:grpSpPr>
          <p:sp>
            <p:nvSpPr>
              <p:cNvPr id="34830" name="Rectangle 7"/>
              <p:cNvSpPr>
                <a:spLocks noChangeArrowheads="1"/>
              </p:cNvSpPr>
              <p:nvPr/>
            </p:nvSpPr>
            <p:spPr bwMode="auto">
              <a:xfrm>
                <a:off x="340" y="3929"/>
                <a:ext cx="2177" cy="46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831" name="Rectangle 8"/>
              <p:cNvSpPr>
                <a:spLocks noChangeArrowheads="1"/>
              </p:cNvSpPr>
              <p:nvPr/>
            </p:nvSpPr>
            <p:spPr bwMode="auto">
              <a:xfrm>
                <a:off x="340" y="4020"/>
                <a:ext cx="2177" cy="45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3288" y="3929"/>
              <a:ext cx="2177" cy="136"/>
              <a:chOff x="340" y="3929"/>
              <a:chExt cx="2177" cy="136"/>
            </a:xfrm>
          </p:grpSpPr>
          <p:sp>
            <p:nvSpPr>
              <p:cNvPr id="34828" name="Rectangle 10"/>
              <p:cNvSpPr>
                <a:spLocks noChangeArrowheads="1"/>
              </p:cNvSpPr>
              <p:nvPr/>
            </p:nvSpPr>
            <p:spPr bwMode="auto">
              <a:xfrm>
                <a:off x="340" y="3929"/>
                <a:ext cx="2177" cy="46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829" name="Rectangle 11"/>
              <p:cNvSpPr>
                <a:spLocks noChangeArrowheads="1"/>
              </p:cNvSpPr>
              <p:nvPr/>
            </p:nvSpPr>
            <p:spPr bwMode="auto">
              <a:xfrm>
                <a:off x="340" y="4020"/>
                <a:ext cx="2177" cy="45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468313" y="14289"/>
            <a:ext cx="8351837" cy="606425"/>
            <a:chOff x="295" y="9"/>
            <a:chExt cx="5261" cy="382"/>
          </a:xfrm>
        </p:grpSpPr>
        <p:sp>
          <p:nvSpPr>
            <p:cNvPr id="34823" name="Line 13"/>
            <p:cNvSpPr>
              <a:spLocks noChangeShapeType="1"/>
            </p:cNvSpPr>
            <p:nvPr/>
          </p:nvSpPr>
          <p:spPr bwMode="auto">
            <a:xfrm>
              <a:off x="295" y="391"/>
              <a:ext cx="5261" cy="0"/>
            </a:xfrm>
            <a:prstGeom prst="line">
              <a:avLst/>
            </a:prstGeom>
            <a:noFill/>
            <a:ln w="88900" cmpd="thickThin">
              <a:solidFill>
                <a:srgbClr val="8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24" name="Text Box 14"/>
            <p:cNvSpPr txBox="1">
              <a:spLocks noChangeArrowheads="1"/>
            </p:cNvSpPr>
            <p:nvPr/>
          </p:nvSpPr>
          <p:spPr bwMode="auto">
            <a:xfrm>
              <a:off x="295" y="9"/>
              <a:ext cx="5261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CA" sz="2800" b="1" dirty="0"/>
            </a:p>
          </p:txBody>
        </p:sp>
      </p:grpSp>
      <p:sp>
        <p:nvSpPr>
          <p:cNvPr id="34820" name="Text Box 15"/>
          <p:cNvSpPr txBox="1">
            <a:spLocks noChangeArrowheads="1"/>
          </p:cNvSpPr>
          <p:nvPr/>
        </p:nvSpPr>
        <p:spPr bwMode="auto">
          <a:xfrm>
            <a:off x="395536" y="692696"/>
            <a:ext cx="8424862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CA" sz="3600" b="1" dirty="0" smtClean="0">
                <a:solidFill>
                  <a:srgbClr val="800000"/>
                </a:solidFill>
              </a:rPr>
              <a:t>Step 1:</a:t>
            </a:r>
          </a:p>
          <a:p>
            <a:pPr algn="ctr">
              <a:spcBef>
                <a:spcPct val="50000"/>
              </a:spcBef>
            </a:pPr>
            <a:r>
              <a:rPr lang="en-CA" sz="2800" b="1" dirty="0" smtClean="0">
                <a:solidFill>
                  <a:srgbClr val="800000"/>
                </a:solidFill>
              </a:rPr>
              <a:t>Provide a Urine Sample</a:t>
            </a:r>
            <a:endParaRPr lang="en-CA" sz="2800" dirty="0"/>
          </a:p>
        </p:txBody>
      </p:sp>
      <p:pic>
        <p:nvPicPr>
          <p:cNvPr id="14" name="Picture 13" descr="_DSC539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419872" y="2132856"/>
            <a:ext cx="2232248" cy="37384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81142"/>
            <a:ext cx="2133600" cy="476250"/>
          </a:xfrm>
        </p:spPr>
        <p:txBody>
          <a:bodyPr/>
          <a:lstStyle/>
          <a:p>
            <a:pPr>
              <a:defRPr/>
            </a:pPr>
            <a:fld id="{55E95E86-1FDE-0A40-A9FE-42FCA5A8E3F1}" type="slidenum">
              <a:rPr lang="en-CA" smtClean="0"/>
              <a:pPr>
                <a:defRPr/>
              </a:pPr>
              <a:t>26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1664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90253966"/>
              </p:ext>
            </p:extLst>
          </p:nvPr>
        </p:nvGraphicFramePr>
        <p:xfrm>
          <a:off x="467544" y="1124744"/>
          <a:ext cx="8280920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313492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CA" sz="2800" b="1" dirty="0" smtClean="0">
                <a:solidFill>
                  <a:srgbClr val="800000"/>
                </a:solidFill>
                <a:ea typeface="ＭＳ Ｐゴシック" charset="0"/>
              </a:rPr>
              <a:t>HydroxyPAH Urine Profiles of ‘Top 5’ Firefighters</a:t>
            </a:r>
            <a:endParaRPr lang="en-CA" sz="2800" b="1" dirty="0">
              <a:solidFill>
                <a:srgbClr val="800000"/>
              </a:solidFill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57362891"/>
              </p:ext>
            </p:extLst>
          </p:nvPr>
        </p:nvGraphicFramePr>
        <p:xfrm>
          <a:off x="611560" y="1196752"/>
          <a:ext cx="8064896" cy="5318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38550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CA" sz="2800" b="1" dirty="0" smtClean="0">
                <a:solidFill>
                  <a:srgbClr val="800000"/>
                </a:solidFill>
                <a:ea typeface="ＭＳ Ｐゴシック" charset="0"/>
              </a:rPr>
              <a:t>HydroxyPAH Urine Profiles of ‘Low 5’ Firefighters</a:t>
            </a:r>
            <a:endParaRPr lang="en-CA" sz="2800" b="1" dirty="0">
              <a:solidFill>
                <a:srgbClr val="800000"/>
              </a:solidFill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/>
          <a:lstStyle/>
          <a:p>
            <a:r>
              <a:rPr lang="en-US" sz="3000" b="1" dirty="0" smtClean="0">
                <a:solidFill>
                  <a:srgbClr val="800000"/>
                </a:solidFill>
              </a:rPr>
              <a:t>Routes of Chemical Exposures</a:t>
            </a:r>
            <a:endParaRPr lang="en-US" sz="3000" b="1" dirty="0">
              <a:solidFill>
                <a:srgbClr val="800000"/>
              </a:solidFill>
            </a:endParaRP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27584" y="1628800"/>
            <a:ext cx="4392488" cy="4536504"/>
          </a:xfrm>
        </p:spPr>
        <p:txBody>
          <a:bodyPr/>
          <a:lstStyle/>
          <a:p>
            <a:r>
              <a:rPr lang="en-US" sz="2000" b="1" dirty="0" smtClean="0"/>
              <a:t>Inhalation Exposures </a:t>
            </a:r>
            <a:r>
              <a:rPr lang="en-US" sz="2000" dirty="0" smtClean="0"/>
              <a:t>– Should be low, except when </a:t>
            </a:r>
            <a:r>
              <a:rPr lang="en-US" sz="2000" dirty="0"/>
              <a:t>not wearing </a:t>
            </a:r>
            <a:r>
              <a:rPr lang="en-US" sz="2000" dirty="0" smtClean="0"/>
              <a:t>SCBA (e.g., during </a:t>
            </a:r>
            <a:r>
              <a:rPr lang="en-US" sz="2000" dirty="0"/>
              <a:t>knockdown and </a:t>
            </a:r>
            <a:r>
              <a:rPr lang="en-US" sz="2000" dirty="0" smtClean="0"/>
              <a:t>overhaul).</a:t>
            </a:r>
          </a:p>
          <a:p>
            <a:endParaRPr lang="en-US" sz="2000" dirty="0" smtClean="0"/>
          </a:p>
          <a:p>
            <a:r>
              <a:rPr lang="en-US" sz="2000" b="1" dirty="0" smtClean="0"/>
              <a:t>Ingestion</a:t>
            </a:r>
            <a:r>
              <a:rPr lang="en-US" sz="2000" b="1" dirty="0"/>
              <a:t> </a:t>
            </a:r>
            <a:r>
              <a:rPr lang="en-US" sz="2000" b="1" dirty="0" smtClean="0"/>
              <a:t>Exposures</a:t>
            </a:r>
            <a:r>
              <a:rPr lang="en-US" sz="2000" dirty="0" smtClean="0"/>
              <a:t> - Should </a:t>
            </a:r>
            <a:r>
              <a:rPr lang="en-US" sz="2000" dirty="0"/>
              <a:t>be minimal for fire </a:t>
            </a:r>
            <a:r>
              <a:rPr lang="en-US" sz="2000" dirty="0" smtClean="0"/>
              <a:t>fighters.</a:t>
            </a:r>
          </a:p>
          <a:p>
            <a:endParaRPr lang="en-US" sz="2000" dirty="0"/>
          </a:p>
          <a:p>
            <a:r>
              <a:rPr lang="en-US" sz="2000" b="1" dirty="0" smtClean="0"/>
              <a:t>Dermal (Skin) Exposures </a:t>
            </a:r>
            <a:r>
              <a:rPr lang="en-US" sz="2000" dirty="0" smtClean="0"/>
              <a:t>– Surprisingly little is known about skin exposures to fire chemicals. </a:t>
            </a:r>
            <a:endParaRPr lang="en-US" sz="2000" dirty="0"/>
          </a:p>
        </p:txBody>
      </p:sp>
      <p:pic>
        <p:nvPicPr>
          <p:cNvPr id="96268" name="Picture 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 rot="612607">
            <a:off x="5891862" y="3617558"/>
            <a:ext cx="2155971" cy="2085141"/>
          </a:xfrm>
        </p:spPr>
      </p:pic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539750" y="6021388"/>
            <a:ext cx="8135938" cy="728662"/>
            <a:chOff x="340" y="3793"/>
            <a:chExt cx="5125" cy="459"/>
          </a:xfrm>
        </p:grpSpPr>
        <p:pic>
          <p:nvPicPr>
            <p:cNvPr id="96261" name="Picture 21" descr="McMaster University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62" y="3793"/>
              <a:ext cx="682" cy="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22"/>
            <p:cNvGrpSpPr>
              <a:grpSpLocks/>
            </p:cNvGrpSpPr>
            <p:nvPr/>
          </p:nvGrpSpPr>
          <p:grpSpPr bwMode="auto">
            <a:xfrm>
              <a:off x="340" y="3929"/>
              <a:ext cx="2177" cy="136"/>
              <a:chOff x="340" y="3929"/>
              <a:chExt cx="2177" cy="136"/>
            </a:xfrm>
          </p:grpSpPr>
          <p:sp>
            <p:nvSpPr>
              <p:cNvPr id="96263" name="Rectangle 23"/>
              <p:cNvSpPr>
                <a:spLocks noChangeArrowheads="1"/>
              </p:cNvSpPr>
              <p:nvPr/>
            </p:nvSpPr>
            <p:spPr bwMode="auto">
              <a:xfrm>
                <a:off x="340" y="3929"/>
                <a:ext cx="2177" cy="46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64" name="Rectangle 24"/>
              <p:cNvSpPr>
                <a:spLocks noChangeArrowheads="1"/>
              </p:cNvSpPr>
              <p:nvPr/>
            </p:nvSpPr>
            <p:spPr bwMode="auto">
              <a:xfrm>
                <a:off x="340" y="4020"/>
                <a:ext cx="2177" cy="45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25"/>
            <p:cNvGrpSpPr>
              <a:grpSpLocks/>
            </p:cNvGrpSpPr>
            <p:nvPr/>
          </p:nvGrpSpPr>
          <p:grpSpPr bwMode="auto">
            <a:xfrm>
              <a:off x="3288" y="3929"/>
              <a:ext cx="2177" cy="136"/>
              <a:chOff x="340" y="3929"/>
              <a:chExt cx="2177" cy="136"/>
            </a:xfrm>
          </p:grpSpPr>
          <p:sp>
            <p:nvSpPr>
              <p:cNvPr id="96266" name="Rectangle 26"/>
              <p:cNvSpPr>
                <a:spLocks noChangeArrowheads="1"/>
              </p:cNvSpPr>
              <p:nvPr/>
            </p:nvSpPr>
            <p:spPr bwMode="auto">
              <a:xfrm>
                <a:off x="340" y="3929"/>
                <a:ext cx="2177" cy="46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67" name="Rectangle 27"/>
              <p:cNvSpPr>
                <a:spLocks noChangeArrowheads="1"/>
              </p:cNvSpPr>
              <p:nvPr/>
            </p:nvSpPr>
            <p:spPr bwMode="auto">
              <a:xfrm>
                <a:off x="340" y="4020"/>
                <a:ext cx="2177" cy="45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160" y="1772816"/>
            <a:ext cx="1908585" cy="148106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481142"/>
            <a:ext cx="2133600" cy="476250"/>
          </a:xfrm>
        </p:spPr>
        <p:txBody>
          <a:bodyPr/>
          <a:lstStyle/>
          <a:p>
            <a:pPr>
              <a:defRPr/>
            </a:pPr>
            <a:fld id="{C2B044A6-DE0F-C940-A327-B03E0254813C}" type="slidenum">
              <a:rPr lang="en-CA" smtClean="0"/>
              <a:pPr>
                <a:defRPr/>
              </a:pPr>
              <a:t>3</a:t>
            </a:fld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7" name="Text Box 17"/>
          <p:cNvSpPr txBox="1">
            <a:spLocks noChangeArrowheads="1"/>
          </p:cNvSpPr>
          <p:nvPr/>
        </p:nvSpPr>
        <p:spPr bwMode="auto">
          <a:xfrm>
            <a:off x="179388" y="116632"/>
            <a:ext cx="8812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CA" b="1" dirty="0">
                <a:solidFill>
                  <a:srgbClr val="800000"/>
                </a:solidFill>
              </a:rPr>
              <a:t>Methylsyringol and Hydroxyfluorene Levels in </a:t>
            </a:r>
            <a:r>
              <a:rPr lang="en-CA" b="1" dirty="0" smtClean="0">
                <a:solidFill>
                  <a:srgbClr val="800000"/>
                </a:solidFill>
              </a:rPr>
              <a:t>FF Urines</a:t>
            </a:r>
            <a:endParaRPr lang="en-CA" sz="1800" dirty="0"/>
          </a:p>
        </p:txBody>
      </p:sp>
      <p:grpSp>
        <p:nvGrpSpPr>
          <p:cNvPr id="2" name="Group 1"/>
          <p:cNvGrpSpPr/>
          <p:nvPr/>
        </p:nvGrpSpPr>
        <p:grpSpPr>
          <a:xfrm>
            <a:off x="683568" y="667296"/>
            <a:ext cx="7920880" cy="5426000"/>
            <a:chOff x="533400" y="664679"/>
            <a:chExt cx="8153400" cy="6193321"/>
          </a:xfrm>
        </p:grpSpPr>
        <p:graphicFrame>
          <p:nvGraphicFramePr>
            <p:cNvPr id="64531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62225141"/>
                </p:ext>
              </p:extLst>
            </p:nvPr>
          </p:nvGraphicFramePr>
          <p:xfrm>
            <a:off x="533400" y="685800"/>
            <a:ext cx="8153400" cy="3276600"/>
          </p:xfrm>
          <a:graphic>
            <a:graphicData uri="http://schemas.openxmlformats.org/presentationml/2006/ole">
              <p:oleObj spid="_x0000_s150586" name="Chart" r:id="rId3" imgW="11595100" imgH="6108700" progId="Excel.Chart.8">
                <p:embed/>
              </p:oleObj>
            </a:graphicData>
          </a:graphic>
        </p:graphicFrame>
        <p:graphicFrame>
          <p:nvGraphicFramePr>
            <p:cNvPr id="64532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78870349"/>
                </p:ext>
              </p:extLst>
            </p:nvPr>
          </p:nvGraphicFramePr>
          <p:xfrm>
            <a:off x="533400" y="3611563"/>
            <a:ext cx="8153400" cy="3246437"/>
          </p:xfrm>
          <a:graphic>
            <a:graphicData uri="http://schemas.openxmlformats.org/presentationml/2006/ole">
              <p:oleObj spid="_x0000_s150587" name="Chart" r:id="rId4" imgW="10223500" imgH="4635500" progId="Excel.Chart.8">
                <p:embed/>
              </p:oleObj>
            </a:graphicData>
          </a:graphic>
        </p:graphicFrame>
        <p:sp>
          <p:nvSpPr>
            <p:cNvPr id="10245" name="Text Box 5"/>
            <p:cNvSpPr txBox="1">
              <a:spLocks noChangeArrowheads="1"/>
            </p:cNvSpPr>
            <p:nvPr/>
          </p:nvSpPr>
          <p:spPr bwMode="auto">
            <a:xfrm>
              <a:off x="2460567" y="664679"/>
              <a:ext cx="4468813" cy="421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CA" sz="1800" b="1" dirty="0" smtClean="0"/>
                <a:t>Methylsyringol</a:t>
              </a:r>
              <a:endParaRPr lang="en-CA" sz="1800" b="1" dirty="0"/>
            </a:p>
          </p:txBody>
        </p:sp>
        <p:sp>
          <p:nvSpPr>
            <p:cNvPr id="10246" name="Text Box 6"/>
            <p:cNvSpPr txBox="1">
              <a:spLocks noChangeArrowheads="1"/>
            </p:cNvSpPr>
            <p:nvPr/>
          </p:nvSpPr>
          <p:spPr bwMode="auto">
            <a:xfrm>
              <a:off x="2743200" y="3733800"/>
              <a:ext cx="4425950" cy="421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CA" sz="1800" b="1" dirty="0"/>
                <a:t>Sum of </a:t>
              </a:r>
              <a:r>
                <a:rPr lang="en-CA" sz="1800" b="1" dirty="0" smtClean="0"/>
                <a:t>Three Hydroxyfluorenes</a:t>
              </a:r>
              <a:endParaRPr lang="en-CA" sz="1800" b="1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888766" y="6011996"/>
            <a:ext cx="6307849" cy="594648"/>
            <a:chOff x="1835696" y="5301208"/>
            <a:chExt cx="6307849" cy="594648"/>
          </a:xfrm>
        </p:grpSpPr>
        <p:sp>
          <p:nvSpPr>
            <p:cNvPr id="9" name="TextBox 8"/>
            <p:cNvSpPr txBox="1"/>
            <p:nvPr/>
          </p:nvSpPr>
          <p:spPr>
            <a:xfrm>
              <a:off x="3366802" y="5526524"/>
              <a:ext cx="4776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28 Firefighters                           </a:t>
              </a:r>
              <a:r>
                <a:rPr lang="en-US" b="1" dirty="0" smtClean="0">
                  <a:solidFill>
                    <a:srgbClr val="800000"/>
                  </a:solidFill>
                </a:rPr>
                <a:t>10 Controls </a:t>
              </a:r>
              <a:r>
                <a:rPr lang="en-US" b="1" dirty="0" smtClean="0"/>
                <a:t>           </a:t>
              </a:r>
              <a:endParaRPr lang="en-US" b="1" dirty="0"/>
            </a:p>
          </p:txBody>
        </p:sp>
        <p:sp>
          <p:nvSpPr>
            <p:cNvPr id="10" name="Left Brace 9"/>
            <p:cNvSpPr/>
            <p:nvPr/>
          </p:nvSpPr>
          <p:spPr>
            <a:xfrm rot="16200000">
              <a:off x="4067944" y="3068960"/>
              <a:ext cx="216024" cy="4680520"/>
            </a:xfrm>
            <a:prstGeom prst="leftBrac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Left Brace 10"/>
            <p:cNvSpPr/>
            <p:nvPr/>
          </p:nvSpPr>
          <p:spPr>
            <a:xfrm rot="16200000">
              <a:off x="7236296" y="4653136"/>
              <a:ext cx="216024" cy="1512168"/>
            </a:xfrm>
            <a:prstGeom prst="leftBrace">
              <a:avLst/>
            </a:prstGeom>
            <a:ln w="25400">
              <a:solidFill>
                <a:srgbClr val="8000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914034" y="1580599"/>
            <a:ext cx="1941257" cy="1077218"/>
          </a:xfrm>
          <a:prstGeom prst="rect">
            <a:avLst/>
          </a:prstGeom>
          <a:solidFill>
            <a:srgbClr val="FFFEB6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Surprisingly wide </a:t>
            </a:r>
          </a:p>
          <a:p>
            <a:pPr algn="ctr"/>
            <a:r>
              <a:rPr lang="en-US" sz="1600" dirty="0" smtClean="0"/>
              <a:t>range of exposures </a:t>
            </a:r>
          </a:p>
          <a:p>
            <a:pPr algn="ctr"/>
            <a:r>
              <a:rPr lang="en-US" sz="1600" dirty="0"/>
              <a:t>a</a:t>
            </a:r>
            <a:r>
              <a:rPr lang="en-US" sz="1600" dirty="0" smtClean="0"/>
              <a:t>mong trainees </a:t>
            </a:r>
          </a:p>
          <a:p>
            <a:pPr algn="ctr"/>
            <a:r>
              <a:rPr lang="en-US" sz="1600" dirty="0" smtClean="0"/>
              <a:t>in same groups.</a:t>
            </a:r>
            <a:endParaRPr lang="en-US" sz="1600" dirty="0"/>
          </a:p>
        </p:txBody>
      </p:sp>
      <p:sp>
        <p:nvSpPr>
          <p:cNvPr id="4" name="Oval 3"/>
          <p:cNvSpPr/>
          <p:nvPr/>
        </p:nvSpPr>
        <p:spPr>
          <a:xfrm>
            <a:off x="6588224" y="4903068"/>
            <a:ext cx="1728192" cy="864096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88224" y="4038163"/>
            <a:ext cx="1929735" cy="830997"/>
          </a:xfrm>
          <a:prstGeom prst="rect">
            <a:avLst/>
          </a:prstGeom>
          <a:solidFill>
            <a:srgbClr val="FFFEB6"/>
          </a:solidFill>
          <a:ln w="19050"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800000"/>
                </a:solidFill>
              </a:rPr>
              <a:t>Even controls have</a:t>
            </a:r>
          </a:p>
          <a:p>
            <a:pPr algn="ctr"/>
            <a:r>
              <a:rPr lang="en-US" sz="1600" dirty="0" smtClean="0">
                <a:solidFill>
                  <a:srgbClr val="800000"/>
                </a:solidFill>
              </a:rPr>
              <a:t> a background of </a:t>
            </a:r>
          </a:p>
          <a:p>
            <a:pPr algn="ctr"/>
            <a:r>
              <a:rPr lang="en-US" sz="1600" dirty="0" smtClean="0">
                <a:solidFill>
                  <a:srgbClr val="800000"/>
                </a:solidFill>
              </a:rPr>
              <a:t>hydroxyfluorenes</a:t>
            </a:r>
            <a:endParaRPr lang="en-US" sz="16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0" y="147638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CA" sz="2800" b="1" dirty="0">
                <a:solidFill>
                  <a:srgbClr val="800000"/>
                </a:solidFill>
                <a:ea typeface="ＭＳ Ｐゴシック" charset="0"/>
              </a:rPr>
              <a:t>Net Methylsyringol Levels in </a:t>
            </a:r>
            <a:r>
              <a:rPr lang="en-CA" sz="2800" b="1" dirty="0" smtClean="0">
                <a:solidFill>
                  <a:srgbClr val="800000"/>
                </a:solidFill>
                <a:ea typeface="ＭＳ Ｐゴシック" charset="0"/>
              </a:rPr>
              <a:t>All Fire Fighters</a:t>
            </a:r>
            <a:endParaRPr lang="en-CA" sz="2800" b="1" dirty="0">
              <a:solidFill>
                <a:srgbClr val="800000"/>
              </a:solidFill>
              <a:ea typeface="ＭＳ Ｐゴシック" charset="0"/>
            </a:endParaRPr>
          </a:p>
        </p:txBody>
      </p:sp>
      <p:grpSp>
        <p:nvGrpSpPr>
          <p:cNvPr id="76804" name="Group 5"/>
          <p:cNvGrpSpPr>
            <a:grpSpLocks/>
          </p:cNvGrpSpPr>
          <p:nvPr/>
        </p:nvGrpSpPr>
        <p:grpSpPr bwMode="auto">
          <a:xfrm>
            <a:off x="468313" y="765175"/>
            <a:ext cx="8351837" cy="5984875"/>
            <a:chOff x="295" y="482"/>
            <a:chExt cx="5261" cy="3770"/>
          </a:xfrm>
        </p:grpSpPr>
        <p:grpSp>
          <p:nvGrpSpPr>
            <p:cNvPr id="76805" name="Group 6"/>
            <p:cNvGrpSpPr>
              <a:grpSpLocks/>
            </p:cNvGrpSpPr>
            <p:nvPr/>
          </p:nvGrpSpPr>
          <p:grpSpPr bwMode="auto">
            <a:xfrm>
              <a:off x="340" y="3884"/>
              <a:ext cx="5125" cy="368"/>
              <a:chOff x="340" y="3793"/>
              <a:chExt cx="5125" cy="459"/>
            </a:xfrm>
          </p:grpSpPr>
          <p:pic>
            <p:nvPicPr>
              <p:cNvPr id="76806" name="Picture 5" descr="McMaster University">
                <a:hlinkClick r:id="rId4"/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62" y="3793"/>
                <a:ext cx="682" cy="4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6807" name="Group 8"/>
              <p:cNvGrpSpPr>
                <a:grpSpLocks/>
              </p:cNvGrpSpPr>
              <p:nvPr/>
            </p:nvGrpSpPr>
            <p:grpSpPr bwMode="auto">
              <a:xfrm>
                <a:off x="340" y="3974"/>
                <a:ext cx="2177" cy="91"/>
                <a:chOff x="340" y="3929"/>
                <a:chExt cx="2177" cy="136"/>
              </a:xfrm>
            </p:grpSpPr>
            <p:sp>
              <p:nvSpPr>
                <p:cNvPr id="76808" name="Rectangle 7"/>
                <p:cNvSpPr>
                  <a:spLocks noChangeArrowheads="1"/>
                </p:cNvSpPr>
                <p:nvPr/>
              </p:nvSpPr>
              <p:spPr bwMode="auto">
                <a:xfrm>
                  <a:off x="340" y="3929"/>
                  <a:ext cx="2177" cy="46"/>
                </a:xfrm>
                <a:prstGeom prst="rect">
                  <a:avLst/>
                </a:prstGeom>
                <a:solidFill>
                  <a:srgbClr val="800000"/>
                </a:solidFill>
                <a:ln w="9525">
                  <a:solidFill>
                    <a:srgbClr val="8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809" name="Rectangle 8"/>
                <p:cNvSpPr>
                  <a:spLocks noChangeArrowheads="1"/>
                </p:cNvSpPr>
                <p:nvPr/>
              </p:nvSpPr>
              <p:spPr bwMode="auto">
                <a:xfrm>
                  <a:off x="340" y="4020"/>
                  <a:ext cx="2177" cy="45"/>
                </a:xfrm>
                <a:prstGeom prst="rect">
                  <a:avLst/>
                </a:prstGeom>
                <a:solidFill>
                  <a:srgbClr val="FFCC00"/>
                </a:solidFill>
                <a:ln w="9525">
                  <a:solidFill>
                    <a:srgbClr val="FFCC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6810" name="Group 11"/>
              <p:cNvGrpSpPr>
                <a:grpSpLocks/>
              </p:cNvGrpSpPr>
              <p:nvPr/>
            </p:nvGrpSpPr>
            <p:grpSpPr bwMode="auto">
              <a:xfrm>
                <a:off x="3288" y="3974"/>
                <a:ext cx="2177" cy="91"/>
                <a:chOff x="3288" y="3929"/>
                <a:chExt cx="2177" cy="136"/>
              </a:xfrm>
            </p:grpSpPr>
            <p:sp>
              <p:nvSpPr>
                <p:cNvPr id="76811" name="Rectangle 10"/>
                <p:cNvSpPr>
                  <a:spLocks noChangeArrowheads="1"/>
                </p:cNvSpPr>
                <p:nvPr/>
              </p:nvSpPr>
              <p:spPr bwMode="auto">
                <a:xfrm>
                  <a:off x="3288" y="3929"/>
                  <a:ext cx="2177" cy="46"/>
                </a:xfrm>
                <a:prstGeom prst="rect">
                  <a:avLst/>
                </a:prstGeom>
                <a:solidFill>
                  <a:srgbClr val="800000"/>
                </a:solidFill>
                <a:ln w="9525">
                  <a:solidFill>
                    <a:srgbClr val="8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812" name="Rectangle 11"/>
                <p:cNvSpPr>
                  <a:spLocks noChangeArrowheads="1"/>
                </p:cNvSpPr>
                <p:nvPr/>
              </p:nvSpPr>
              <p:spPr bwMode="auto">
                <a:xfrm>
                  <a:off x="3288" y="4020"/>
                  <a:ext cx="2177" cy="45"/>
                </a:xfrm>
                <a:prstGeom prst="rect">
                  <a:avLst/>
                </a:prstGeom>
                <a:solidFill>
                  <a:srgbClr val="FFCC00"/>
                </a:solidFill>
                <a:ln w="9525">
                  <a:solidFill>
                    <a:srgbClr val="FFCC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76813" name="Line 13"/>
            <p:cNvSpPr>
              <a:spLocks noChangeShapeType="1"/>
            </p:cNvSpPr>
            <p:nvPr/>
          </p:nvSpPr>
          <p:spPr bwMode="auto">
            <a:xfrm>
              <a:off x="295" y="482"/>
              <a:ext cx="5261" cy="0"/>
            </a:xfrm>
            <a:prstGeom prst="line">
              <a:avLst/>
            </a:prstGeom>
            <a:noFill/>
            <a:ln w="88900" cmpd="thickThin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76820" name="TextBox 2"/>
          <p:cNvSpPr txBox="1">
            <a:spLocks noChangeArrowheads="1"/>
          </p:cNvSpPr>
          <p:nvPr/>
        </p:nvSpPr>
        <p:spPr bwMode="auto">
          <a:xfrm>
            <a:off x="683568" y="990600"/>
            <a:ext cx="79040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b="1" dirty="0"/>
              <a:t>Sorted </a:t>
            </a:r>
            <a:r>
              <a:rPr lang="en-US" sz="2000" b="1" dirty="0" smtClean="0"/>
              <a:t>by methylsyringol </a:t>
            </a:r>
            <a:r>
              <a:rPr lang="en-US" sz="2000" b="1" dirty="0"/>
              <a:t>levels: </a:t>
            </a:r>
            <a:r>
              <a:rPr lang="en-US" sz="2000" b="1" dirty="0" smtClean="0"/>
              <a:t>‘</a:t>
            </a:r>
            <a:r>
              <a:rPr lang="en-US" sz="2000" b="1" dirty="0" smtClean="0">
                <a:solidFill>
                  <a:srgbClr val="800000"/>
                </a:solidFill>
              </a:rPr>
              <a:t>Top 5</a:t>
            </a:r>
            <a:r>
              <a:rPr lang="en-US" sz="2000" b="1" dirty="0" smtClean="0"/>
              <a:t>’ and ‘</a:t>
            </a:r>
            <a:r>
              <a:rPr lang="en-US" sz="2000" b="1" dirty="0" smtClean="0">
                <a:solidFill>
                  <a:srgbClr val="000090"/>
                </a:solidFill>
              </a:rPr>
              <a:t>Low 5</a:t>
            </a:r>
            <a:r>
              <a:rPr lang="en-US" sz="2000" b="1" dirty="0" smtClean="0"/>
              <a:t>’ highlighted</a:t>
            </a:r>
            <a:endParaRPr lang="en-US" sz="2000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381000" y="1600200"/>
            <a:ext cx="8382000" cy="4358372"/>
            <a:chOff x="381000" y="1600200"/>
            <a:chExt cx="8382000" cy="4358372"/>
          </a:xfrm>
        </p:grpSpPr>
        <p:graphicFrame>
          <p:nvGraphicFramePr>
            <p:cNvPr id="76827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89805238"/>
                </p:ext>
              </p:extLst>
            </p:nvPr>
          </p:nvGraphicFramePr>
          <p:xfrm>
            <a:off x="381000" y="1600200"/>
            <a:ext cx="8382000" cy="4059238"/>
          </p:xfrm>
          <a:graphic>
            <a:graphicData uri="http://schemas.openxmlformats.org/presentationml/2006/ole">
              <p:oleObj spid="_x0000_s151581" name="Chart" r:id="rId6" imgW="10401300" imgH="5041900" progId="Excel.Chart.8">
                <p:embed/>
              </p:oleObj>
            </a:graphicData>
          </a:graphic>
        </p:graphicFrame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>
              <a:off x="2514600" y="5029200"/>
              <a:ext cx="1337320" cy="533400"/>
            </a:xfrm>
            <a:prstGeom prst="rect">
              <a:avLst/>
            </a:prstGeom>
            <a:solidFill>
              <a:srgbClr val="FFFF00">
                <a:alpha val="35000"/>
              </a:srgbClr>
            </a:solidFill>
            <a:ln w="15875">
              <a:solidFill>
                <a:srgbClr val="0000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3" name="Rectangle 5"/>
            <p:cNvSpPr>
              <a:spLocks noChangeArrowheads="1"/>
            </p:cNvSpPr>
            <p:nvPr/>
          </p:nvSpPr>
          <p:spPr bwMode="auto">
            <a:xfrm>
              <a:off x="7092280" y="5029200"/>
              <a:ext cx="1441648" cy="533400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 w="1587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2" name="7-Point Star 1"/>
            <p:cNvSpPr>
              <a:spLocks/>
            </p:cNvSpPr>
            <p:nvPr/>
          </p:nvSpPr>
          <p:spPr bwMode="auto">
            <a:xfrm>
              <a:off x="8460432" y="2115964"/>
              <a:ext cx="76200" cy="76200"/>
            </a:xfrm>
            <a:custGeom>
              <a:avLst/>
              <a:gdLst>
                <a:gd name="T0" fmla="*/ 0 w 76200"/>
                <a:gd name="T1" fmla="*/ 49005 h 76200"/>
                <a:gd name="T2" fmla="*/ 11734 w 76200"/>
                <a:gd name="T3" fmla="*/ 33912 h 76200"/>
                <a:gd name="T4" fmla="*/ 7546 w 76200"/>
                <a:gd name="T5" fmla="*/ 15092 h 76200"/>
                <a:gd name="T6" fmla="*/ 26366 w 76200"/>
                <a:gd name="T7" fmla="*/ 15092 h 76200"/>
                <a:gd name="T8" fmla="*/ 38100 w 76200"/>
                <a:gd name="T9" fmla="*/ 0 h 76200"/>
                <a:gd name="T10" fmla="*/ 49834 w 76200"/>
                <a:gd name="T11" fmla="*/ 15092 h 76200"/>
                <a:gd name="T12" fmla="*/ 68654 w 76200"/>
                <a:gd name="T13" fmla="*/ 15092 h 76200"/>
                <a:gd name="T14" fmla="*/ 64466 w 76200"/>
                <a:gd name="T15" fmla="*/ 33912 h 76200"/>
                <a:gd name="T16" fmla="*/ 76200 w 76200"/>
                <a:gd name="T17" fmla="*/ 49005 h 76200"/>
                <a:gd name="T18" fmla="*/ 59244 w 76200"/>
                <a:gd name="T19" fmla="*/ 57380 h 76200"/>
                <a:gd name="T20" fmla="*/ 55056 w 76200"/>
                <a:gd name="T21" fmla="*/ 76200 h 76200"/>
                <a:gd name="T22" fmla="*/ 38100 w 76200"/>
                <a:gd name="T23" fmla="*/ 67825 h 76200"/>
                <a:gd name="T24" fmla="*/ 21144 w 76200"/>
                <a:gd name="T25" fmla="*/ 76200 h 76200"/>
                <a:gd name="T26" fmla="*/ 16956 w 76200"/>
                <a:gd name="T27" fmla="*/ 57380 h 76200"/>
                <a:gd name="T28" fmla="*/ 0 w 76200"/>
                <a:gd name="T29" fmla="*/ 49005 h 762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6200" h="76200">
                  <a:moveTo>
                    <a:pt x="0" y="49005"/>
                  </a:moveTo>
                  <a:lnTo>
                    <a:pt x="11734" y="33912"/>
                  </a:lnTo>
                  <a:lnTo>
                    <a:pt x="7546" y="15092"/>
                  </a:lnTo>
                  <a:lnTo>
                    <a:pt x="26366" y="15092"/>
                  </a:lnTo>
                  <a:lnTo>
                    <a:pt x="38100" y="0"/>
                  </a:lnTo>
                  <a:lnTo>
                    <a:pt x="49834" y="15092"/>
                  </a:lnTo>
                  <a:lnTo>
                    <a:pt x="68654" y="15092"/>
                  </a:lnTo>
                  <a:lnTo>
                    <a:pt x="64466" y="33912"/>
                  </a:lnTo>
                  <a:lnTo>
                    <a:pt x="76200" y="49005"/>
                  </a:lnTo>
                  <a:lnTo>
                    <a:pt x="59244" y="57380"/>
                  </a:lnTo>
                  <a:lnTo>
                    <a:pt x="55056" y="76200"/>
                  </a:lnTo>
                  <a:lnTo>
                    <a:pt x="38100" y="67825"/>
                  </a:lnTo>
                  <a:lnTo>
                    <a:pt x="21144" y="76200"/>
                  </a:lnTo>
                  <a:lnTo>
                    <a:pt x="16956" y="57380"/>
                  </a:lnTo>
                  <a:lnTo>
                    <a:pt x="0" y="49005"/>
                  </a:ln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endParaRPr lang="en-CA"/>
            </a:p>
          </p:txBody>
        </p:sp>
        <p:sp>
          <p:nvSpPr>
            <p:cNvPr id="20" name="7-Point Star 19"/>
            <p:cNvSpPr>
              <a:spLocks/>
            </p:cNvSpPr>
            <p:nvPr/>
          </p:nvSpPr>
          <p:spPr bwMode="auto">
            <a:xfrm>
              <a:off x="8153400" y="2708920"/>
              <a:ext cx="76200" cy="76200"/>
            </a:xfrm>
            <a:custGeom>
              <a:avLst/>
              <a:gdLst>
                <a:gd name="T0" fmla="*/ 0 w 76200"/>
                <a:gd name="T1" fmla="*/ 49005 h 76200"/>
                <a:gd name="T2" fmla="*/ 11734 w 76200"/>
                <a:gd name="T3" fmla="*/ 33912 h 76200"/>
                <a:gd name="T4" fmla="*/ 7546 w 76200"/>
                <a:gd name="T5" fmla="*/ 15092 h 76200"/>
                <a:gd name="T6" fmla="*/ 26366 w 76200"/>
                <a:gd name="T7" fmla="*/ 15092 h 76200"/>
                <a:gd name="T8" fmla="*/ 38100 w 76200"/>
                <a:gd name="T9" fmla="*/ 0 h 76200"/>
                <a:gd name="T10" fmla="*/ 49834 w 76200"/>
                <a:gd name="T11" fmla="*/ 15092 h 76200"/>
                <a:gd name="T12" fmla="*/ 68654 w 76200"/>
                <a:gd name="T13" fmla="*/ 15092 h 76200"/>
                <a:gd name="T14" fmla="*/ 64466 w 76200"/>
                <a:gd name="T15" fmla="*/ 33912 h 76200"/>
                <a:gd name="T16" fmla="*/ 76200 w 76200"/>
                <a:gd name="T17" fmla="*/ 49005 h 76200"/>
                <a:gd name="T18" fmla="*/ 59244 w 76200"/>
                <a:gd name="T19" fmla="*/ 57380 h 76200"/>
                <a:gd name="T20" fmla="*/ 55056 w 76200"/>
                <a:gd name="T21" fmla="*/ 76200 h 76200"/>
                <a:gd name="T22" fmla="*/ 38100 w 76200"/>
                <a:gd name="T23" fmla="*/ 67825 h 76200"/>
                <a:gd name="T24" fmla="*/ 21144 w 76200"/>
                <a:gd name="T25" fmla="*/ 76200 h 76200"/>
                <a:gd name="T26" fmla="*/ 16956 w 76200"/>
                <a:gd name="T27" fmla="*/ 57380 h 76200"/>
                <a:gd name="T28" fmla="*/ 0 w 76200"/>
                <a:gd name="T29" fmla="*/ 49005 h 762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6200" h="76200">
                  <a:moveTo>
                    <a:pt x="0" y="49005"/>
                  </a:moveTo>
                  <a:lnTo>
                    <a:pt x="11734" y="33912"/>
                  </a:lnTo>
                  <a:lnTo>
                    <a:pt x="7546" y="15092"/>
                  </a:lnTo>
                  <a:lnTo>
                    <a:pt x="26366" y="15092"/>
                  </a:lnTo>
                  <a:lnTo>
                    <a:pt x="38100" y="0"/>
                  </a:lnTo>
                  <a:lnTo>
                    <a:pt x="49834" y="15092"/>
                  </a:lnTo>
                  <a:lnTo>
                    <a:pt x="68654" y="15092"/>
                  </a:lnTo>
                  <a:lnTo>
                    <a:pt x="64466" y="33912"/>
                  </a:lnTo>
                  <a:lnTo>
                    <a:pt x="76200" y="49005"/>
                  </a:lnTo>
                  <a:lnTo>
                    <a:pt x="59244" y="57380"/>
                  </a:lnTo>
                  <a:lnTo>
                    <a:pt x="55056" y="76200"/>
                  </a:lnTo>
                  <a:lnTo>
                    <a:pt x="38100" y="67825"/>
                  </a:lnTo>
                  <a:lnTo>
                    <a:pt x="21144" y="76200"/>
                  </a:lnTo>
                  <a:lnTo>
                    <a:pt x="16956" y="57380"/>
                  </a:lnTo>
                  <a:lnTo>
                    <a:pt x="0" y="49005"/>
                  </a:ln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endParaRPr lang="en-CA"/>
            </a:p>
          </p:txBody>
        </p:sp>
        <p:sp>
          <p:nvSpPr>
            <p:cNvPr id="21" name="7-Point Star 20"/>
            <p:cNvSpPr>
              <a:spLocks/>
            </p:cNvSpPr>
            <p:nvPr/>
          </p:nvSpPr>
          <p:spPr bwMode="auto">
            <a:xfrm>
              <a:off x="7924800" y="2971800"/>
              <a:ext cx="76200" cy="76200"/>
            </a:xfrm>
            <a:custGeom>
              <a:avLst/>
              <a:gdLst>
                <a:gd name="T0" fmla="*/ 0 w 76200"/>
                <a:gd name="T1" fmla="*/ 49005 h 76200"/>
                <a:gd name="T2" fmla="*/ 11734 w 76200"/>
                <a:gd name="T3" fmla="*/ 33912 h 76200"/>
                <a:gd name="T4" fmla="*/ 7546 w 76200"/>
                <a:gd name="T5" fmla="*/ 15092 h 76200"/>
                <a:gd name="T6" fmla="*/ 26366 w 76200"/>
                <a:gd name="T7" fmla="*/ 15092 h 76200"/>
                <a:gd name="T8" fmla="*/ 38100 w 76200"/>
                <a:gd name="T9" fmla="*/ 0 h 76200"/>
                <a:gd name="T10" fmla="*/ 49834 w 76200"/>
                <a:gd name="T11" fmla="*/ 15092 h 76200"/>
                <a:gd name="T12" fmla="*/ 68654 w 76200"/>
                <a:gd name="T13" fmla="*/ 15092 h 76200"/>
                <a:gd name="T14" fmla="*/ 64466 w 76200"/>
                <a:gd name="T15" fmla="*/ 33912 h 76200"/>
                <a:gd name="T16" fmla="*/ 76200 w 76200"/>
                <a:gd name="T17" fmla="*/ 49005 h 76200"/>
                <a:gd name="T18" fmla="*/ 59244 w 76200"/>
                <a:gd name="T19" fmla="*/ 57380 h 76200"/>
                <a:gd name="T20" fmla="*/ 55056 w 76200"/>
                <a:gd name="T21" fmla="*/ 76200 h 76200"/>
                <a:gd name="T22" fmla="*/ 38100 w 76200"/>
                <a:gd name="T23" fmla="*/ 67825 h 76200"/>
                <a:gd name="T24" fmla="*/ 21144 w 76200"/>
                <a:gd name="T25" fmla="*/ 76200 h 76200"/>
                <a:gd name="T26" fmla="*/ 16956 w 76200"/>
                <a:gd name="T27" fmla="*/ 57380 h 76200"/>
                <a:gd name="T28" fmla="*/ 0 w 76200"/>
                <a:gd name="T29" fmla="*/ 49005 h 762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6200" h="76200">
                  <a:moveTo>
                    <a:pt x="0" y="49005"/>
                  </a:moveTo>
                  <a:lnTo>
                    <a:pt x="11734" y="33912"/>
                  </a:lnTo>
                  <a:lnTo>
                    <a:pt x="7546" y="15092"/>
                  </a:lnTo>
                  <a:lnTo>
                    <a:pt x="26366" y="15092"/>
                  </a:lnTo>
                  <a:lnTo>
                    <a:pt x="38100" y="0"/>
                  </a:lnTo>
                  <a:lnTo>
                    <a:pt x="49834" y="15092"/>
                  </a:lnTo>
                  <a:lnTo>
                    <a:pt x="68654" y="15092"/>
                  </a:lnTo>
                  <a:lnTo>
                    <a:pt x="64466" y="33912"/>
                  </a:lnTo>
                  <a:lnTo>
                    <a:pt x="76200" y="49005"/>
                  </a:lnTo>
                  <a:lnTo>
                    <a:pt x="59244" y="57380"/>
                  </a:lnTo>
                  <a:lnTo>
                    <a:pt x="55056" y="76200"/>
                  </a:lnTo>
                  <a:lnTo>
                    <a:pt x="38100" y="67825"/>
                  </a:lnTo>
                  <a:lnTo>
                    <a:pt x="21144" y="76200"/>
                  </a:lnTo>
                  <a:lnTo>
                    <a:pt x="16956" y="57380"/>
                  </a:lnTo>
                  <a:lnTo>
                    <a:pt x="0" y="49005"/>
                  </a:ln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endParaRPr lang="en-CA"/>
            </a:p>
          </p:txBody>
        </p:sp>
        <p:sp>
          <p:nvSpPr>
            <p:cNvPr id="22" name="7-Point Star 21"/>
            <p:cNvSpPr>
              <a:spLocks/>
            </p:cNvSpPr>
            <p:nvPr/>
          </p:nvSpPr>
          <p:spPr bwMode="auto">
            <a:xfrm>
              <a:off x="7596336" y="2992760"/>
              <a:ext cx="76200" cy="76200"/>
            </a:xfrm>
            <a:custGeom>
              <a:avLst/>
              <a:gdLst>
                <a:gd name="T0" fmla="*/ 0 w 76200"/>
                <a:gd name="T1" fmla="*/ 49005 h 76200"/>
                <a:gd name="T2" fmla="*/ 11734 w 76200"/>
                <a:gd name="T3" fmla="*/ 33912 h 76200"/>
                <a:gd name="T4" fmla="*/ 7546 w 76200"/>
                <a:gd name="T5" fmla="*/ 15092 h 76200"/>
                <a:gd name="T6" fmla="*/ 26366 w 76200"/>
                <a:gd name="T7" fmla="*/ 15092 h 76200"/>
                <a:gd name="T8" fmla="*/ 38100 w 76200"/>
                <a:gd name="T9" fmla="*/ 0 h 76200"/>
                <a:gd name="T10" fmla="*/ 49834 w 76200"/>
                <a:gd name="T11" fmla="*/ 15092 h 76200"/>
                <a:gd name="T12" fmla="*/ 68654 w 76200"/>
                <a:gd name="T13" fmla="*/ 15092 h 76200"/>
                <a:gd name="T14" fmla="*/ 64466 w 76200"/>
                <a:gd name="T15" fmla="*/ 33912 h 76200"/>
                <a:gd name="T16" fmla="*/ 76200 w 76200"/>
                <a:gd name="T17" fmla="*/ 49005 h 76200"/>
                <a:gd name="T18" fmla="*/ 59244 w 76200"/>
                <a:gd name="T19" fmla="*/ 57380 h 76200"/>
                <a:gd name="T20" fmla="*/ 55056 w 76200"/>
                <a:gd name="T21" fmla="*/ 76200 h 76200"/>
                <a:gd name="T22" fmla="*/ 38100 w 76200"/>
                <a:gd name="T23" fmla="*/ 67825 h 76200"/>
                <a:gd name="T24" fmla="*/ 21144 w 76200"/>
                <a:gd name="T25" fmla="*/ 76200 h 76200"/>
                <a:gd name="T26" fmla="*/ 16956 w 76200"/>
                <a:gd name="T27" fmla="*/ 57380 h 76200"/>
                <a:gd name="T28" fmla="*/ 0 w 76200"/>
                <a:gd name="T29" fmla="*/ 49005 h 762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6200" h="76200">
                  <a:moveTo>
                    <a:pt x="0" y="49005"/>
                  </a:moveTo>
                  <a:lnTo>
                    <a:pt x="11734" y="33912"/>
                  </a:lnTo>
                  <a:lnTo>
                    <a:pt x="7546" y="15092"/>
                  </a:lnTo>
                  <a:lnTo>
                    <a:pt x="26366" y="15092"/>
                  </a:lnTo>
                  <a:lnTo>
                    <a:pt x="38100" y="0"/>
                  </a:lnTo>
                  <a:lnTo>
                    <a:pt x="49834" y="15092"/>
                  </a:lnTo>
                  <a:lnTo>
                    <a:pt x="68654" y="15092"/>
                  </a:lnTo>
                  <a:lnTo>
                    <a:pt x="64466" y="33912"/>
                  </a:lnTo>
                  <a:lnTo>
                    <a:pt x="76200" y="49005"/>
                  </a:lnTo>
                  <a:lnTo>
                    <a:pt x="59244" y="57380"/>
                  </a:lnTo>
                  <a:lnTo>
                    <a:pt x="55056" y="76200"/>
                  </a:lnTo>
                  <a:lnTo>
                    <a:pt x="38100" y="67825"/>
                  </a:lnTo>
                  <a:lnTo>
                    <a:pt x="21144" y="76200"/>
                  </a:lnTo>
                  <a:lnTo>
                    <a:pt x="16956" y="57380"/>
                  </a:lnTo>
                  <a:lnTo>
                    <a:pt x="0" y="49005"/>
                  </a:ln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endParaRPr lang="en-CA"/>
            </a:p>
          </p:txBody>
        </p:sp>
        <p:sp>
          <p:nvSpPr>
            <p:cNvPr id="23" name="7-Point Star 22"/>
            <p:cNvSpPr>
              <a:spLocks/>
            </p:cNvSpPr>
            <p:nvPr/>
          </p:nvSpPr>
          <p:spPr bwMode="auto">
            <a:xfrm>
              <a:off x="7376120" y="3200400"/>
              <a:ext cx="76200" cy="76200"/>
            </a:xfrm>
            <a:custGeom>
              <a:avLst/>
              <a:gdLst>
                <a:gd name="T0" fmla="*/ 0 w 76200"/>
                <a:gd name="T1" fmla="*/ 49005 h 76200"/>
                <a:gd name="T2" fmla="*/ 11734 w 76200"/>
                <a:gd name="T3" fmla="*/ 33912 h 76200"/>
                <a:gd name="T4" fmla="*/ 7546 w 76200"/>
                <a:gd name="T5" fmla="*/ 15092 h 76200"/>
                <a:gd name="T6" fmla="*/ 26366 w 76200"/>
                <a:gd name="T7" fmla="*/ 15092 h 76200"/>
                <a:gd name="T8" fmla="*/ 38100 w 76200"/>
                <a:gd name="T9" fmla="*/ 0 h 76200"/>
                <a:gd name="T10" fmla="*/ 49834 w 76200"/>
                <a:gd name="T11" fmla="*/ 15092 h 76200"/>
                <a:gd name="T12" fmla="*/ 68654 w 76200"/>
                <a:gd name="T13" fmla="*/ 15092 h 76200"/>
                <a:gd name="T14" fmla="*/ 64466 w 76200"/>
                <a:gd name="T15" fmla="*/ 33912 h 76200"/>
                <a:gd name="T16" fmla="*/ 76200 w 76200"/>
                <a:gd name="T17" fmla="*/ 49005 h 76200"/>
                <a:gd name="T18" fmla="*/ 59244 w 76200"/>
                <a:gd name="T19" fmla="*/ 57380 h 76200"/>
                <a:gd name="T20" fmla="*/ 55056 w 76200"/>
                <a:gd name="T21" fmla="*/ 76200 h 76200"/>
                <a:gd name="T22" fmla="*/ 38100 w 76200"/>
                <a:gd name="T23" fmla="*/ 67825 h 76200"/>
                <a:gd name="T24" fmla="*/ 21144 w 76200"/>
                <a:gd name="T25" fmla="*/ 76200 h 76200"/>
                <a:gd name="T26" fmla="*/ 16956 w 76200"/>
                <a:gd name="T27" fmla="*/ 57380 h 76200"/>
                <a:gd name="T28" fmla="*/ 0 w 76200"/>
                <a:gd name="T29" fmla="*/ 49005 h 762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6200" h="76200">
                  <a:moveTo>
                    <a:pt x="0" y="49005"/>
                  </a:moveTo>
                  <a:lnTo>
                    <a:pt x="11734" y="33912"/>
                  </a:lnTo>
                  <a:lnTo>
                    <a:pt x="7546" y="15092"/>
                  </a:lnTo>
                  <a:lnTo>
                    <a:pt x="26366" y="15092"/>
                  </a:lnTo>
                  <a:lnTo>
                    <a:pt x="38100" y="0"/>
                  </a:lnTo>
                  <a:lnTo>
                    <a:pt x="49834" y="15092"/>
                  </a:lnTo>
                  <a:lnTo>
                    <a:pt x="68654" y="15092"/>
                  </a:lnTo>
                  <a:lnTo>
                    <a:pt x="64466" y="33912"/>
                  </a:lnTo>
                  <a:lnTo>
                    <a:pt x="76200" y="49005"/>
                  </a:lnTo>
                  <a:lnTo>
                    <a:pt x="59244" y="57380"/>
                  </a:lnTo>
                  <a:lnTo>
                    <a:pt x="55056" y="76200"/>
                  </a:lnTo>
                  <a:lnTo>
                    <a:pt x="38100" y="67825"/>
                  </a:lnTo>
                  <a:lnTo>
                    <a:pt x="21144" y="76200"/>
                  </a:lnTo>
                  <a:lnTo>
                    <a:pt x="16956" y="57380"/>
                  </a:lnTo>
                  <a:lnTo>
                    <a:pt x="0" y="49005"/>
                  </a:ln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endParaRPr lang="en-CA"/>
            </a:p>
          </p:txBody>
        </p:sp>
        <p:sp>
          <p:nvSpPr>
            <p:cNvPr id="4" name="7-Point Star 1"/>
            <p:cNvSpPr>
              <a:spLocks/>
            </p:cNvSpPr>
            <p:nvPr/>
          </p:nvSpPr>
          <p:spPr bwMode="auto">
            <a:xfrm>
              <a:off x="3581400" y="4720952"/>
              <a:ext cx="76200" cy="76200"/>
            </a:xfrm>
            <a:custGeom>
              <a:avLst/>
              <a:gdLst>
                <a:gd name="T0" fmla="*/ 0 w 76200"/>
                <a:gd name="T1" fmla="*/ 49005 h 76200"/>
                <a:gd name="T2" fmla="*/ 11734 w 76200"/>
                <a:gd name="T3" fmla="*/ 33912 h 76200"/>
                <a:gd name="T4" fmla="*/ 7546 w 76200"/>
                <a:gd name="T5" fmla="*/ 15092 h 76200"/>
                <a:gd name="T6" fmla="*/ 26366 w 76200"/>
                <a:gd name="T7" fmla="*/ 15092 h 76200"/>
                <a:gd name="T8" fmla="*/ 38100 w 76200"/>
                <a:gd name="T9" fmla="*/ 0 h 76200"/>
                <a:gd name="T10" fmla="*/ 49834 w 76200"/>
                <a:gd name="T11" fmla="*/ 15092 h 76200"/>
                <a:gd name="T12" fmla="*/ 68654 w 76200"/>
                <a:gd name="T13" fmla="*/ 15092 h 76200"/>
                <a:gd name="T14" fmla="*/ 64466 w 76200"/>
                <a:gd name="T15" fmla="*/ 33912 h 76200"/>
                <a:gd name="T16" fmla="*/ 76200 w 76200"/>
                <a:gd name="T17" fmla="*/ 49005 h 76200"/>
                <a:gd name="T18" fmla="*/ 59244 w 76200"/>
                <a:gd name="T19" fmla="*/ 57380 h 76200"/>
                <a:gd name="T20" fmla="*/ 55056 w 76200"/>
                <a:gd name="T21" fmla="*/ 76200 h 76200"/>
                <a:gd name="T22" fmla="*/ 38100 w 76200"/>
                <a:gd name="T23" fmla="*/ 67825 h 76200"/>
                <a:gd name="T24" fmla="*/ 21144 w 76200"/>
                <a:gd name="T25" fmla="*/ 76200 h 76200"/>
                <a:gd name="T26" fmla="*/ 16956 w 76200"/>
                <a:gd name="T27" fmla="*/ 57380 h 76200"/>
                <a:gd name="T28" fmla="*/ 0 w 76200"/>
                <a:gd name="T29" fmla="*/ 49005 h 762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6200" h="76200">
                  <a:moveTo>
                    <a:pt x="0" y="49005"/>
                  </a:moveTo>
                  <a:lnTo>
                    <a:pt x="11734" y="33912"/>
                  </a:lnTo>
                  <a:lnTo>
                    <a:pt x="7546" y="15092"/>
                  </a:lnTo>
                  <a:lnTo>
                    <a:pt x="26366" y="15092"/>
                  </a:lnTo>
                  <a:lnTo>
                    <a:pt x="38100" y="0"/>
                  </a:lnTo>
                  <a:lnTo>
                    <a:pt x="49834" y="15092"/>
                  </a:lnTo>
                  <a:lnTo>
                    <a:pt x="68654" y="15092"/>
                  </a:lnTo>
                  <a:lnTo>
                    <a:pt x="64466" y="33912"/>
                  </a:lnTo>
                  <a:lnTo>
                    <a:pt x="76200" y="49005"/>
                  </a:lnTo>
                  <a:lnTo>
                    <a:pt x="59244" y="57380"/>
                  </a:lnTo>
                  <a:lnTo>
                    <a:pt x="55056" y="76200"/>
                  </a:lnTo>
                  <a:lnTo>
                    <a:pt x="38100" y="67825"/>
                  </a:lnTo>
                  <a:lnTo>
                    <a:pt x="21144" y="76200"/>
                  </a:lnTo>
                  <a:lnTo>
                    <a:pt x="16956" y="57380"/>
                  </a:lnTo>
                  <a:lnTo>
                    <a:pt x="0" y="49005"/>
                  </a:ln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endParaRPr lang="en-CA"/>
            </a:p>
          </p:txBody>
        </p:sp>
        <p:sp>
          <p:nvSpPr>
            <p:cNvPr id="5" name="7-Point Star 1"/>
            <p:cNvSpPr>
              <a:spLocks/>
            </p:cNvSpPr>
            <p:nvPr/>
          </p:nvSpPr>
          <p:spPr bwMode="auto">
            <a:xfrm>
              <a:off x="2771800" y="4724400"/>
              <a:ext cx="76200" cy="76200"/>
            </a:xfrm>
            <a:custGeom>
              <a:avLst/>
              <a:gdLst>
                <a:gd name="T0" fmla="*/ 0 w 76200"/>
                <a:gd name="T1" fmla="*/ 49005 h 76200"/>
                <a:gd name="T2" fmla="*/ 11734 w 76200"/>
                <a:gd name="T3" fmla="*/ 33912 h 76200"/>
                <a:gd name="T4" fmla="*/ 7546 w 76200"/>
                <a:gd name="T5" fmla="*/ 15092 h 76200"/>
                <a:gd name="T6" fmla="*/ 26366 w 76200"/>
                <a:gd name="T7" fmla="*/ 15092 h 76200"/>
                <a:gd name="T8" fmla="*/ 38100 w 76200"/>
                <a:gd name="T9" fmla="*/ 0 h 76200"/>
                <a:gd name="T10" fmla="*/ 49834 w 76200"/>
                <a:gd name="T11" fmla="*/ 15092 h 76200"/>
                <a:gd name="T12" fmla="*/ 68654 w 76200"/>
                <a:gd name="T13" fmla="*/ 15092 h 76200"/>
                <a:gd name="T14" fmla="*/ 64466 w 76200"/>
                <a:gd name="T15" fmla="*/ 33912 h 76200"/>
                <a:gd name="T16" fmla="*/ 76200 w 76200"/>
                <a:gd name="T17" fmla="*/ 49005 h 76200"/>
                <a:gd name="T18" fmla="*/ 59244 w 76200"/>
                <a:gd name="T19" fmla="*/ 57380 h 76200"/>
                <a:gd name="T20" fmla="*/ 55056 w 76200"/>
                <a:gd name="T21" fmla="*/ 76200 h 76200"/>
                <a:gd name="T22" fmla="*/ 38100 w 76200"/>
                <a:gd name="T23" fmla="*/ 67825 h 76200"/>
                <a:gd name="T24" fmla="*/ 21144 w 76200"/>
                <a:gd name="T25" fmla="*/ 76200 h 76200"/>
                <a:gd name="T26" fmla="*/ 16956 w 76200"/>
                <a:gd name="T27" fmla="*/ 57380 h 76200"/>
                <a:gd name="T28" fmla="*/ 0 w 76200"/>
                <a:gd name="T29" fmla="*/ 49005 h 762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6200" h="76200">
                  <a:moveTo>
                    <a:pt x="0" y="49005"/>
                  </a:moveTo>
                  <a:lnTo>
                    <a:pt x="11734" y="33912"/>
                  </a:lnTo>
                  <a:lnTo>
                    <a:pt x="7546" y="15092"/>
                  </a:lnTo>
                  <a:lnTo>
                    <a:pt x="26366" y="15092"/>
                  </a:lnTo>
                  <a:lnTo>
                    <a:pt x="38100" y="0"/>
                  </a:lnTo>
                  <a:lnTo>
                    <a:pt x="49834" y="15092"/>
                  </a:lnTo>
                  <a:lnTo>
                    <a:pt x="68654" y="15092"/>
                  </a:lnTo>
                  <a:lnTo>
                    <a:pt x="64466" y="33912"/>
                  </a:lnTo>
                  <a:lnTo>
                    <a:pt x="76200" y="49005"/>
                  </a:lnTo>
                  <a:lnTo>
                    <a:pt x="59244" y="57380"/>
                  </a:lnTo>
                  <a:lnTo>
                    <a:pt x="55056" y="76200"/>
                  </a:lnTo>
                  <a:lnTo>
                    <a:pt x="38100" y="67825"/>
                  </a:lnTo>
                  <a:lnTo>
                    <a:pt x="21144" y="76200"/>
                  </a:lnTo>
                  <a:lnTo>
                    <a:pt x="16956" y="57380"/>
                  </a:lnTo>
                  <a:lnTo>
                    <a:pt x="0" y="49005"/>
                  </a:ln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endParaRPr lang="en-CA"/>
            </a:p>
          </p:txBody>
        </p:sp>
        <p:sp>
          <p:nvSpPr>
            <p:cNvPr id="6" name="7-Point Star 1"/>
            <p:cNvSpPr>
              <a:spLocks/>
            </p:cNvSpPr>
            <p:nvPr/>
          </p:nvSpPr>
          <p:spPr bwMode="auto">
            <a:xfrm>
              <a:off x="3048000" y="4724400"/>
              <a:ext cx="76200" cy="76200"/>
            </a:xfrm>
            <a:custGeom>
              <a:avLst/>
              <a:gdLst>
                <a:gd name="T0" fmla="*/ 0 w 76200"/>
                <a:gd name="T1" fmla="*/ 49005 h 76200"/>
                <a:gd name="T2" fmla="*/ 11734 w 76200"/>
                <a:gd name="T3" fmla="*/ 33912 h 76200"/>
                <a:gd name="T4" fmla="*/ 7546 w 76200"/>
                <a:gd name="T5" fmla="*/ 15092 h 76200"/>
                <a:gd name="T6" fmla="*/ 26366 w 76200"/>
                <a:gd name="T7" fmla="*/ 15092 h 76200"/>
                <a:gd name="T8" fmla="*/ 38100 w 76200"/>
                <a:gd name="T9" fmla="*/ 0 h 76200"/>
                <a:gd name="T10" fmla="*/ 49834 w 76200"/>
                <a:gd name="T11" fmla="*/ 15092 h 76200"/>
                <a:gd name="T12" fmla="*/ 68654 w 76200"/>
                <a:gd name="T13" fmla="*/ 15092 h 76200"/>
                <a:gd name="T14" fmla="*/ 64466 w 76200"/>
                <a:gd name="T15" fmla="*/ 33912 h 76200"/>
                <a:gd name="T16" fmla="*/ 76200 w 76200"/>
                <a:gd name="T17" fmla="*/ 49005 h 76200"/>
                <a:gd name="T18" fmla="*/ 59244 w 76200"/>
                <a:gd name="T19" fmla="*/ 57380 h 76200"/>
                <a:gd name="T20" fmla="*/ 55056 w 76200"/>
                <a:gd name="T21" fmla="*/ 76200 h 76200"/>
                <a:gd name="T22" fmla="*/ 38100 w 76200"/>
                <a:gd name="T23" fmla="*/ 67825 h 76200"/>
                <a:gd name="T24" fmla="*/ 21144 w 76200"/>
                <a:gd name="T25" fmla="*/ 76200 h 76200"/>
                <a:gd name="T26" fmla="*/ 16956 w 76200"/>
                <a:gd name="T27" fmla="*/ 57380 h 76200"/>
                <a:gd name="T28" fmla="*/ 0 w 76200"/>
                <a:gd name="T29" fmla="*/ 49005 h 762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6200" h="76200">
                  <a:moveTo>
                    <a:pt x="0" y="49005"/>
                  </a:moveTo>
                  <a:lnTo>
                    <a:pt x="11734" y="33912"/>
                  </a:lnTo>
                  <a:lnTo>
                    <a:pt x="7546" y="15092"/>
                  </a:lnTo>
                  <a:lnTo>
                    <a:pt x="26366" y="15092"/>
                  </a:lnTo>
                  <a:lnTo>
                    <a:pt x="38100" y="0"/>
                  </a:lnTo>
                  <a:lnTo>
                    <a:pt x="49834" y="15092"/>
                  </a:lnTo>
                  <a:lnTo>
                    <a:pt x="68654" y="15092"/>
                  </a:lnTo>
                  <a:lnTo>
                    <a:pt x="64466" y="33912"/>
                  </a:lnTo>
                  <a:lnTo>
                    <a:pt x="76200" y="49005"/>
                  </a:lnTo>
                  <a:lnTo>
                    <a:pt x="59244" y="57380"/>
                  </a:lnTo>
                  <a:lnTo>
                    <a:pt x="55056" y="76200"/>
                  </a:lnTo>
                  <a:lnTo>
                    <a:pt x="38100" y="67825"/>
                  </a:lnTo>
                  <a:lnTo>
                    <a:pt x="21144" y="76200"/>
                  </a:lnTo>
                  <a:lnTo>
                    <a:pt x="16956" y="57380"/>
                  </a:lnTo>
                  <a:lnTo>
                    <a:pt x="0" y="49005"/>
                  </a:ln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endParaRPr lang="en-CA"/>
            </a:p>
          </p:txBody>
        </p:sp>
        <p:sp>
          <p:nvSpPr>
            <p:cNvPr id="7" name="7-Point Star 1"/>
            <p:cNvSpPr>
              <a:spLocks/>
            </p:cNvSpPr>
            <p:nvPr/>
          </p:nvSpPr>
          <p:spPr bwMode="auto">
            <a:xfrm>
              <a:off x="3275856" y="4724400"/>
              <a:ext cx="76200" cy="76200"/>
            </a:xfrm>
            <a:custGeom>
              <a:avLst/>
              <a:gdLst>
                <a:gd name="T0" fmla="*/ 0 w 76200"/>
                <a:gd name="T1" fmla="*/ 49005 h 76200"/>
                <a:gd name="T2" fmla="*/ 11734 w 76200"/>
                <a:gd name="T3" fmla="*/ 33912 h 76200"/>
                <a:gd name="T4" fmla="*/ 7546 w 76200"/>
                <a:gd name="T5" fmla="*/ 15092 h 76200"/>
                <a:gd name="T6" fmla="*/ 26366 w 76200"/>
                <a:gd name="T7" fmla="*/ 15092 h 76200"/>
                <a:gd name="T8" fmla="*/ 38100 w 76200"/>
                <a:gd name="T9" fmla="*/ 0 h 76200"/>
                <a:gd name="T10" fmla="*/ 49834 w 76200"/>
                <a:gd name="T11" fmla="*/ 15092 h 76200"/>
                <a:gd name="T12" fmla="*/ 68654 w 76200"/>
                <a:gd name="T13" fmla="*/ 15092 h 76200"/>
                <a:gd name="T14" fmla="*/ 64466 w 76200"/>
                <a:gd name="T15" fmla="*/ 33912 h 76200"/>
                <a:gd name="T16" fmla="*/ 76200 w 76200"/>
                <a:gd name="T17" fmla="*/ 49005 h 76200"/>
                <a:gd name="T18" fmla="*/ 59244 w 76200"/>
                <a:gd name="T19" fmla="*/ 57380 h 76200"/>
                <a:gd name="T20" fmla="*/ 55056 w 76200"/>
                <a:gd name="T21" fmla="*/ 76200 h 76200"/>
                <a:gd name="T22" fmla="*/ 38100 w 76200"/>
                <a:gd name="T23" fmla="*/ 67825 h 76200"/>
                <a:gd name="T24" fmla="*/ 21144 w 76200"/>
                <a:gd name="T25" fmla="*/ 76200 h 76200"/>
                <a:gd name="T26" fmla="*/ 16956 w 76200"/>
                <a:gd name="T27" fmla="*/ 57380 h 76200"/>
                <a:gd name="T28" fmla="*/ 0 w 76200"/>
                <a:gd name="T29" fmla="*/ 49005 h 762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6200" h="76200">
                  <a:moveTo>
                    <a:pt x="0" y="49005"/>
                  </a:moveTo>
                  <a:lnTo>
                    <a:pt x="11734" y="33912"/>
                  </a:lnTo>
                  <a:lnTo>
                    <a:pt x="7546" y="15092"/>
                  </a:lnTo>
                  <a:lnTo>
                    <a:pt x="26366" y="15092"/>
                  </a:lnTo>
                  <a:lnTo>
                    <a:pt x="38100" y="0"/>
                  </a:lnTo>
                  <a:lnTo>
                    <a:pt x="49834" y="15092"/>
                  </a:lnTo>
                  <a:lnTo>
                    <a:pt x="68654" y="15092"/>
                  </a:lnTo>
                  <a:lnTo>
                    <a:pt x="64466" y="33912"/>
                  </a:lnTo>
                  <a:lnTo>
                    <a:pt x="76200" y="49005"/>
                  </a:lnTo>
                  <a:lnTo>
                    <a:pt x="59244" y="57380"/>
                  </a:lnTo>
                  <a:lnTo>
                    <a:pt x="55056" y="76200"/>
                  </a:lnTo>
                  <a:lnTo>
                    <a:pt x="38100" y="67825"/>
                  </a:lnTo>
                  <a:lnTo>
                    <a:pt x="21144" y="76200"/>
                  </a:lnTo>
                  <a:lnTo>
                    <a:pt x="16956" y="57380"/>
                  </a:lnTo>
                  <a:lnTo>
                    <a:pt x="0" y="49005"/>
                  </a:ln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endParaRPr lang="en-CA"/>
            </a:p>
          </p:txBody>
        </p:sp>
        <p:sp>
          <p:nvSpPr>
            <p:cNvPr id="8" name="7-Point Star 1"/>
            <p:cNvSpPr>
              <a:spLocks/>
            </p:cNvSpPr>
            <p:nvPr/>
          </p:nvSpPr>
          <p:spPr bwMode="auto">
            <a:xfrm>
              <a:off x="3810000" y="4720952"/>
              <a:ext cx="76200" cy="76200"/>
            </a:xfrm>
            <a:custGeom>
              <a:avLst/>
              <a:gdLst>
                <a:gd name="T0" fmla="*/ 0 w 76200"/>
                <a:gd name="T1" fmla="*/ 49005 h 76200"/>
                <a:gd name="T2" fmla="*/ 11734 w 76200"/>
                <a:gd name="T3" fmla="*/ 33912 h 76200"/>
                <a:gd name="T4" fmla="*/ 7546 w 76200"/>
                <a:gd name="T5" fmla="*/ 15092 h 76200"/>
                <a:gd name="T6" fmla="*/ 26366 w 76200"/>
                <a:gd name="T7" fmla="*/ 15092 h 76200"/>
                <a:gd name="T8" fmla="*/ 38100 w 76200"/>
                <a:gd name="T9" fmla="*/ 0 h 76200"/>
                <a:gd name="T10" fmla="*/ 49834 w 76200"/>
                <a:gd name="T11" fmla="*/ 15092 h 76200"/>
                <a:gd name="T12" fmla="*/ 68654 w 76200"/>
                <a:gd name="T13" fmla="*/ 15092 h 76200"/>
                <a:gd name="T14" fmla="*/ 64466 w 76200"/>
                <a:gd name="T15" fmla="*/ 33912 h 76200"/>
                <a:gd name="T16" fmla="*/ 76200 w 76200"/>
                <a:gd name="T17" fmla="*/ 49005 h 76200"/>
                <a:gd name="T18" fmla="*/ 59244 w 76200"/>
                <a:gd name="T19" fmla="*/ 57380 h 76200"/>
                <a:gd name="T20" fmla="*/ 55056 w 76200"/>
                <a:gd name="T21" fmla="*/ 76200 h 76200"/>
                <a:gd name="T22" fmla="*/ 38100 w 76200"/>
                <a:gd name="T23" fmla="*/ 67825 h 76200"/>
                <a:gd name="T24" fmla="*/ 21144 w 76200"/>
                <a:gd name="T25" fmla="*/ 76200 h 76200"/>
                <a:gd name="T26" fmla="*/ 16956 w 76200"/>
                <a:gd name="T27" fmla="*/ 57380 h 76200"/>
                <a:gd name="T28" fmla="*/ 0 w 76200"/>
                <a:gd name="T29" fmla="*/ 49005 h 762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6200" h="76200">
                  <a:moveTo>
                    <a:pt x="0" y="49005"/>
                  </a:moveTo>
                  <a:lnTo>
                    <a:pt x="11734" y="33912"/>
                  </a:lnTo>
                  <a:lnTo>
                    <a:pt x="7546" y="15092"/>
                  </a:lnTo>
                  <a:lnTo>
                    <a:pt x="26366" y="15092"/>
                  </a:lnTo>
                  <a:lnTo>
                    <a:pt x="38100" y="0"/>
                  </a:lnTo>
                  <a:lnTo>
                    <a:pt x="49834" y="15092"/>
                  </a:lnTo>
                  <a:lnTo>
                    <a:pt x="68654" y="15092"/>
                  </a:lnTo>
                  <a:lnTo>
                    <a:pt x="64466" y="33912"/>
                  </a:lnTo>
                  <a:lnTo>
                    <a:pt x="76200" y="49005"/>
                  </a:lnTo>
                  <a:lnTo>
                    <a:pt x="59244" y="57380"/>
                  </a:lnTo>
                  <a:lnTo>
                    <a:pt x="55056" y="76200"/>
                  </a:lnTo>
                  <a:lnTo>
                    <a:pt x="38100" y="67825"/>
                  </a:lnTo>
                  <a:lnTo>
                    <a:pt x="21144" y="76200"/>
                  </a:lnTo>
                  <a:lnTo>
                    <a:pt x="16956" y="57380"/>
                  </a:lnTo>
                  <a:lnTo>
                    <a:pt x="0" y="49005"/>
                  </a:ln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endParaRPr lang="en-CA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452320" y="5589240"/>
              <a:ext cx="7830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800000"/>
                  </a:solidFill>
                </a:rPr>
                <a:t>Top 5</a:t>
              </a:r>
              <a:endParaRPr lang="en-US" b="1" dirty="0">
                <a:solidFill>
                  <a:srgbClr val="80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771800" y="5589240"/>
              <a:ext cx="8387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90"/>
                  </a:solidFill>
                </a:rPr>
                <a:t>Low 5</a:t>
              </a:r>
              <a:endParaRPr lang="en-US" b="1" dirty="0">
                <a:solidFill>
                  <a:srgbClr val="00009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12" name="Group 32"/>
          <p:cNvGrpSpPr>
            <a:grpSpLocks/>
          </p:cNvGrpSpPr>
          <p:nvPr/>
        </p:nvGrpSpPr>
        <p:grpSpPr bwMode="auto">
          <a:xfrm>
            <a:off x="381000" y="1371600"/>
            <a:ext cx="8667750" cy="5160963"/>
            <a:chOff x="240" y="864"/>
            <a:chExt cx="5460" cy="3251"/>
          </a:xfrm>
        </p:grpSpPr>
        <p:graphicFrame>
          <p:nvGraphicFramePr>
            <p:cNvPr id="20506" name="Object 26"/>
            <p:cNvGraphicFramePr>
              <a:graphicFrameLocks noChangeAspect="1"/>
            </p:cNvGraphicFramePr>
            <p:nvPr/>
          </p:nvGraphicFramePr>
          <p:xfrm>
            <a:off x="240" y="864"/>
            <a:ext cx="5379" cy="2622"/>
          </p:xfrm>
          <a:graphic>
            <a:graphicData uri="http://schemas.openxmlformats.org/presentationml/2006/ole">
              <p:oleObj spid="_x0000_s152604" name="Chart" r:id="rId4" imgW="11201400" imgH="5041900" progId="Excel.Sheet.8">
                <p:embed/>
              </p:oleObj>
            </a:graphicData>
          </a:graphic>
        </p:graphicFrame>
        <p:sp>
          <p:nvSpPr>
            <p:cNvPr id="14358" name="Text Box 22"/>
            <p:cNvSpPr txBox="1">
              <a:spLocks noChangeArrowheads="1"/>
            </p:cNvSpPr>
            <p:nvPr/>
          </p:nvSpPr>
          <p:spPr bwMode="auto">
            <a:xfrm>
              <a:off x="528" y="3475"/>
              <a:ext cx="4896" cy="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CA" sz="1600" b="1" dirty="0" smtClean="0"/>
                <a:t>Methylsyringol shown to be the “best” marker of wood smoke exposures.  Methylsyringol levels very low before exposure and return to low levels within 24 hours.  </a:t>
              </a:r>
              <a:r>
                <a:rPr lang="en-CA" sz="1200" dirty="0" smtClean="0"/>
                <a:t>Simpson </a:t>
              </a:r>
              <a:r>
                <a:rPr lang="en-CA" sz="1200" dirty="0"/>
                <a:t>C., </a:t>
              </a:r>
              <a:r>
                <a:rPr lang="en-CA" altLang="en-US" sz="1200" dirty="0"/>
                <a:t>“</a:t>
              </a:r>
              <a:r>
                <a:rPr lang="en-CA" sz="1200" dirty="0"/>
                <a:t>Evaluation of Urinary Methoxyphenols as Biomarkers of Wood Smoke Exposure.</a:t>
              </a:r>
              <a:r>
                <a:rPr lang="en-CA" altLang="en-US" sz="1200" dirty="0"/>
                <a:t>”</a:t>
              </a:r>
              <a:r>
                <a:rPr lang="en-CA" sz="1200" dirty="0"/>
                <a:t>  </a:t>
              </a:r>
              <a:r>
                <a:rPr lang="en-CA" sz="1200" i="1" dirty="0"/>
                <a:t>Environ. Sci. Technol.,  2006, 40, 2163-2170.</a:t>
              </a:r>
            </a:p>
          </p:txBody>
        </p:sp>
        <p:pic>
          <p:nvPicPr>
            <p:cNvPr id="20486" name="Picture 19" descr="Flame Tattoo Clip Art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2928"/>
              <a:ext cx="9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56" name="Text Box 20"/>
            <p:cNvSpPr txBox="1">
              <a:spLocks noChangeArrowheads="1"/>
            </p:cNvSpPr>
            <p:nvPr/>
          </p:nvSpPr>
          <p:spPr bwMode="auto">
            <a:xfrm>
              <a:off x="4649" y="2523"/>
              <a:ext cx="86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n-CA" sz="1200" b="1" dirty="0">
                  <a:solidFill>
                    <a:srgbClr val="000090"/>
                  </a:solidFill>
                </a:rPr>
                <a:t>Post Exposure</a:t>
              </a:r>
              <a:r>
                <a:rPr lang="en-CA" sz="1200" b="1" baseline="30000" dirty="0">
                  <a:solidFill>
                    <a:srgbClr val="000090"/>
                  </a:solidFill>
                </a:rPr>
                <a:t>1</a:t>
              </a:r>
            </a:p>
            <a:p>
              <a:pPr algn="ctr" eaLnBrk="1" hangingPunct="1"/>
              <a:r>
                <a:rPr lang="en-CA" sz="1200" b="1" dirty="0">
                  <a:solidFill>
                    <a:srgbClr val="000090"/>
                  </a:solidFill>
                </a:rPr>
                <a:t>(6000 ± 4000)</a:t>
              </a:r>
            </a:p>
          </p:txBody>
        </p:sp>
        <p:sp>
          <p:nvSpPr>
            <p:cNvPr id="14357" name="Text Box 21"/>
            <p:cNvSpPr txBox="1">
              <a:spLocks noChangeArrowheads="1"/>
            </p:cNvSpPr>
            <p:nvPr/>
          </p:nvSpPr>
          <p:spPr bwMode="auto">
            <a:xfrm>
              <a:off x="4740" y="2734"/>
              <a:ext cx="9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n-CA" sz="1200" b="1" dirty="0">
                  <a:solidFill>
                    <a:srgbClr val="800000"/>
                  </a:solidFill>
                </a:rPr>
                <a:t>Pre Exposure</a:t>
              </a:r>
              <a:r>
                <a:rPr lang="en-CA" sz="1200" b="1" baseline="30000" dirty="0">
                  <a:solidFill>
                    <a:srgbClr val="800000"/>
                  </a:solidFill>
                </a:rPr>
                <a:t>1</a:t>
              </a:r>
            </a:p>
            <a:p>
              <a:pPr algn="ctr" eaLnBrk="1" hangingPunct="1"/>
              <a:r>
                <a:rPr lang="en-CA" sz="1200" b="1" dirty="0">
                  <a:solidFill>
                    <a:srgbClr val="800000"/>
                  </a:solidFill>
                </a:rPr>
                <a:t>(700 ± 700)</a:t>
              </a:r>
            </a:p>
          </p:txBody>
        </p:sp>
        <p:sp>
          <p:nvSpPr>
            <p:cNvPr id="28" name="Line 24"/>
            <p:cNvSpPr>
              <a:spLocks noChangeShapeType="1"/>
            </p:cNvSpPr>
            <p:nvPr/>
          </p:nvSpPr>
          <p:spPr bwMode="auto">
            <a:xfrm flipV="1">
              <a:off x="768" y="2880"/>
              <a:ext cx="4224" cy="0"/>
            </a:xfrm>
            <a:prstGeom prst="line">
              <a:avLst/>
            </a:prstGeom>
            <a:noFill/>
            <a:ln w="22225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" name="Line 23"/>
            <p:cNvSpPr>
              <a:spLocks noChangeShapeType="1"/>
            </p:cNvSpPr>
            <p:nvPr/>
          </p:nvSpPr>
          <p:spPr bwMode="auto">
            <a:xfrm flipV="1">
              <a:off x="768" y="2688"/>
              <a:ext cx="4176" cy="0"/>
            </a:xfrm>
            <a:prstGeom prst="line">
              <a:avLst/>
            </a:prstGeom>
            <a:noFill/>
            <a:ln w="25400">
              <a:solidFill>
                <a:srgbClr val="00009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0505" name="AutoShape 25"/>
            <p:cNvSpPr>
              <a:spLocks noChangeArrowheads="1"/>
            </p:cNvSpPr>
            <p:nvPr/>
          </p:nvSpPr>
          <p:spPr bwMode="auto">
            <a:xfrm>
              <a:off x="4649" y="2496"/>
              <a:ext cx="48" cy="336"/>
            </a:xfrm>
            <a:prstGeom prst="upDownArrow">
              <a:avLst>
                <a:gd name="adj1" fmla="val 50000"/>
                <a:gd name="adj2" fmla="val 140000"/>
              </a:avLst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0510" name="AutoShape 30"/>
            <p:cNvSpPr>
              <a:spLocks noChangeArrowheads="1"/>
            </p:cNvSpPr>
            <p:nvPr/>
          </p:nvSpPr>
          <p:spPr bwMode="auto">
            <a:xfrm>
              <a:off x="4737" y="2832"/>
              <a:ext cx="48" cy="96"/>
            </a:xfrm>
            <a:prstGeom prst="upDownArrow">
              <a:avLst>
                <a:gd name="adj1" fmla="val 50000"/>
                <a:gd name="adj2" fmla="val 40000"/>
              </a:avLst>
            </a:prstGeom>
            <a:solidFill>
              <a:srgbClr val="80000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971600" y="170091"/>
            <a:ext cx="734481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CA" sz="2800" b="1" dirty="0" smtClean="0">
                <a:solidFill>
                  <a:srgbClr val="800000"/>
                </a:solidFill>
                <a:ea typeface="ＭＳ Ｐゴシック" charset="0"/>
              </a:rPr>
              <a:t>Urinary Methylsyringol Profiles of ‘Top 5’ Fire Fighters over 24 Hours</a:t>
            </a:r>
            <a:endParaRPr lang="en-CA" sz="2800" b="1" dirty="0">
              <a:solidFill>
                <a:srgbClr val="800000"/>
              </a:solidFill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00" name="Group 24"/>
          <p:cNvGrpSpPr>
            <a:grpSpLocks/>
          </p:cNvGrpSpPr>
          <p:nvPr/>
        </p:nvGrpSpPr>
        <p:grpSpPr bwMode="auto">
          <a:xfrm>
            <a:off x="395289" y="1363981"/>
            <a:ext cx="8569326" cy="4801424"/>
            <a:chOff x="249" y="930"/>
            <a:chExt cx="5398" cy="2952"/>
          </a:xfrm>
        </p:grpSpPr>
        <p:graphicFrame>
          <p:nvGraphicFramePr>
            <p:cNvPr id="24597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53057700"/>
                </p:ext>
              </p:extLst>
            </p:nvPr>
          </p:nvGraphicFramePr>
          <p:xfrm>
            <a:off x="249" y="930"/>
            <a:ext cx="5398" cy="2553"/>
          </p:xfrm>
          <a:graphic>
            <a:graphicData uri="http://schemas.openxmlformats.org/presentationml/2006/ole">
              <p:oleObj spid="_x0000_s153629" name="Chart" r:id="rId4" imgW="10401300" imgH="5041900" progId="Excel.Sheet.8">
                <p:embed/>
              </p:oleObj>
            </a:graphicData>
          </a:graphic>
        </p:graphicFrame>
        <p:pic>
          <p:nvPicPr>
            <p:cNvPr id="24582" name="Picture 19" descr="Flame Tattoo Clip Art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2832"/>
              <a:ext cx="9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50" name="Line 18"/>
            <p:cNvSpPr>
              <a:spLocks noChangeShapeType="1"/>
            </p:cNvSpPr>
            <p:nvPr/>
          </p:nvSpPr>
          <p:spPr bwMode="auto">
            <a:xfrm>
              <a:off x="794" y="1624"/>
              <a:ext cx="4127" cy="0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18451" name="Text Box 19"/>
            <p:cNvSpPr txBox="1">
              <a:spLocks noChangeArrowheads="1"/>
            </p:cNvSpPr>
            <p:nvPr/>
          </p:nvSpPr>
          <p:spPr bwMode="auto">
            <a:xfrm>
              <a:off x="4007" y="1226"/>
              <a:ext cx="960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n-CA" sz="1200" b="1" dirty="0">
                  <a:solidFill>
                    <a:srgbClr val="800000"/>
                  </a:solidFill>
                </a:rPr>
                <a:t>Pre Exposure Values</a:t>
              </a:r>
              <a:endParaRPr lang="en-CA" sz="1200" b="1" baseline="30000" dirty="0">
                <a:solidFill>
                  <a:srgbClr val="800000"/>
                </a:solidFill>
              </a:endParaRPr>
            </a:p>
            <a:p>
              <a:pPr algn="ctr" eaLnBrk="1" hangingPunct="1"/>
              <a:r>
                <a:rPr lang="en-CA" sz="1200" b="1" dirty="0">
                  <a:solidFill>
                    <a:srgbClr val="800000"/>
                  </a:solidFill>
                </a:rPr>
                <a:t>(700 ± 700)</a:t>
              </a:r>
            </a:p>
          </p:txBody>
        </p:sp>
        <p:sp>
          <p:nvSpPr>
            <p:cNvPr id="24580" name="TextBox 2"/>
            <p:cNvSpPr txBox="1">
              <a:spLocks noChangeArrowheads="1"/>
            </p:cNvSpPr>
            <p:nvPr/>
          </p:nvSpPr>
          <p:spPr bwMode="auto">
            <a:xfrm>
              <a:off x="367" y="3674"/>
              <a:ext cx="5023" cy="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n-US" sz="1600" dirty="0"/>
                <a:t>Note: Scale on this graph is </a:t>
              </a:r>
              <a:r>
                <a:rPr lang="en-US" sz="1600" b="1" dirty="0"/>
                <a:t>140 times </a:t>
              </a:r>
              <a:r>
                <a:rPr lang="en-US" sz="1600" dirty="0"/>
                <a:t>less than </a:t>
              </a:r>
              <a:r>
                <a:rPr lang="en-US" sz="1600" dirty="0" smtClean="0"/>
                <a:t>previous “Top 5 Fire Fighters” plot.</a:t>
              </a:r>
              <a:endParaRPr lang="en-US" sz="1600" dirty="0"/>
            </a:p>
          </p:txBody>
        </p:sp>
      </p:grp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899592" y="170091"/>
            <a:ext cx="756084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CA" sz="2800" b="1" dirty="0" smtClean="0">
                <a:solidFill>
                  <a:srgbClr val="800000"/>
                </a:solidFill>
                <a:ea typeface="ＭＳ Ｐゴシック" charset="0"/>
              </a:rPr>
              <a:t>Urinary Methylsyringol Profiles of </a:t>
            </a:r>
            <a:r>
              <a:rPr lang="en-CA" sz="2800" b="1" dirty="0" smtClean="0">
                <a:solidFill>
                  <a:srgbClr val="000090"/>
                </a:solidFill>
                <a:ea typeface="ＭＳ Ｐゴシック" charset="0"/>
              </a:rPr>
              <a:t>‘Low 5’ </a:t>
            </a:r>
            <a:r>
              <a:rPr lang="en-CA" sz="2800" b="1" dirty="0" smtClean="0">
                <a:solidFill>
                  <a:srgbClr val="800000"/>
                </a:solidFill>
                <a:ea typeface="ＭＳ Ｐゴシック" charset="0"/>
              </a:rPr>
              <a:t>Fire Fighters over 24 Hours</a:t>
            </a:r>
            <a:endParaRPr lang="en-CA" sz="2800" b="1" dirty="0">
              <a:solidFill>
                <a:srgbClr val="800000"/>
              </a:solidFill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>
                <a:solidFill>
                  <a:srgbClr val="800000"/>
                </a:solidFill>
              </a:rPr>
              <a:t>Take-home Messages – Part 4</a:t>
            </a:r>
            <a:endParaRPr lang="en-US" sz="3200" b="1" dirty="0">
              <a:solidFill>
                <a:srgbClr val="8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55576" y="1528192"/>
            <a:ext cx="8064896" cy="5213176"/>
          </a:xfrm>
        </p:spPr>
        <p:txBody>
          <a:bodyPr/>
          <a:lstStyle/>
          <a:p>
            <a:r>
              <a:rPr lang="en-US" sz="2400" dirty="0" smtClean="0"/>
              <a:t>Reliable urinary markers of wood smoke exposures (hydroxyPAH </a:t>
            </a:r>
            <a:r>
              <a:rPr lang="en-US" sz="2400" dirty="0"/>
              <a:t>and </a:t>
            </a:r>
            <a:r>
              <a:rPr lang="en-US" sz="2400" dirty="0" smtClean="0"/>
              <a:t>methoxyphenols) confirmed.</a:t>
            </a:r>
          </a:p>
          <a:p>
            <a:r>
              <a:rPr lang="en-US" sz="2400" dirty="0" smtClean="0"/>
              <a:t>Exposures to smoke chemicals varied greatly.</a:t>
            </a:r>
          </a:p>
          <a:p>
            <a:r>
              <a:rPr lang="en-US" sz="2400" dirty="0" smtClean="0"/>
              <a:t>In highest exposures, hydroxyPAH levels equaled levels found in average US smoker.</a:t>
            </a:r>
          </a:p>
          <a:p>
            <a:r>
              <a:rPr lang="en-US" sz="2400" dirty="0"/>
              <a:t>After 24 hours </a:t>
            </a:r>
            <a:r>
              <a:rPr lang="en-US" sz="2400" dirty="0" smtClean="0"/>
              <a:t>hydroxyPAH and methoxyphenols in urine returned </a:t>
            </a:r>
            <a:r>
              <a:rPr lang="en-US" sz="2400" dirty="0"/>
              <a:t>to pre-</a:t>
            </a:r>
            <a:r>
              <a:rPr lang="en-US" sz="2400" dirty="0" smtClean="0"/>
              <a:t>exposure levels.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Recommendations:</a:t>
            </a:r>
          </a:p>
          <a:p>
            <a:pPr lvl="1">
              <a:buFont typeface="Wingdings" charset="2"/>
              <a:buChar char="Ø"/>
            </a:pPr>
            <a:r>
              <a:rPr lang="en-US" sz="2400" dirty="0" smtClean="0"/>
              <a:t>Make sure SCBAs are properly fitted on fire fighters.</a:t>
            </a:r>
          </a:p>
          <a:p>
            <a:pPr lvl="1">
              <a:buFont typeface="Wingdings" charset="2"/>
              <a:buChar char="Ø"/>
            </a:pPr>
            <a:r>
              <a:rPr lang="en-US" sz="2400" dirty="0" smtClean="0"/>
              <a:t>Drink lots of fluids after fire.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409134"/>
            <a:ext cx="2133600" cy="476250"/>
          </a:xfrm>
        </p:spPr>
        <p:txBody>
          <a:bodyPr/>
          <a:lstStyle/>
          <a:p>
            <a:pPr>
              <a:defRPr/>
            </a:pPr>
            <a:fld id="{CD9A169B-4A2B-3E43-927F-10A4B10EA8EC}" type="slidenum">
              <a:rPr lang="en-CA" smtClean="0"/>
              <a:pPr>
                <a:defRPr/>
              </a:pPr>
              <a:t>34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204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83568" y="5940698"/>
            <a:ext cx="8135938" cy="728662"/>
            <a:chOff x="340" y="3793"/>
            <a:chExt cx="5125" cy="459"/>
          </a:xfrm>
        </p:grpSpPr>
        <p:pic>
          <p:nvPicPr>
            <p:cNvPr id="34825" name="Picture 5" descr="McMaster University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62" y="3793"/>
              <a:ext cx="682" cy="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340" y="3929"/>
              <a:ext cx="2177" cy="136"/>
              <a:chOff x="340" y="3929"/>
              <a:chExt cx="2177" cy="136"/>
            </a:xfrm>
          </p:grpSpPr>
          <p:sp>
            <p:nvSpPr>
              <p:cNvPr id="34830" name="Rectangle 7"/>
              <p:cNvSpPr>
                <a:spLocks noChangeArrowheads="1"/>
              </p:cNvSpPr>
              <p:nvPr/>
            </p:nvSpPr>
            <p:spPr bwMode="auto">
              <a:xfrm>
                <a:off x="340" y="3929"/>
                <a:ext cx="2177" cy="46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831" name="Rectangle 8"/>
              <p:cNvSpPr>
                <a:spLocks noChangeArrowheads="1"/>
              </p:cNvSpPr>
              <p:nvPr/>
            </p:nvSpPr>
            <p:spPr bwMode="auto">
              <a:xfrm>
                <a:off x="340" y="4020"/>
                <a:ext cx="2177" cy="45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3288" y="3929"/>
              <a:ext cx="2177" cy="136"/>
              <a:chOff x="340" y="3929"/>
              <a:chExt cx="2177" cy="136"/>
            </a:xfrm>
          </p:grpSpPr>
          <p:sp>
            <p:nvSpPr>
              <p:cNvPr id="34828" name="Rectangle 10"/>
              <p:cNvSpPr>
                <a:spLocks noChangeArrowheads="1"/>
              </p:cNvSpPr>
              <p:nvPr/>
            </p:nvSpPr>
            <p:spPr bwMode="auto">
              <a:xfrm>
                <a:off x="340" y="3929"/>
                <a:ext cx="2177" cy="46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829" name="Rectangle 11"/>
              <p:cNvSpPr>
                <a:spLocks noChangeArrowheads="1"/>
              </p:cNvSpPr>
              <p:nvPr/>
            </p:nvSpPr>
            <p:spPr bwMode="auto">
              <a:xfrm>
                <a:off x="340" y="4020"/>
                <a:ext cx="2177" cy="45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468313" y="14289"/>
            <a:ext cx="8351837" cy="750888"/>
            <a:chOff x="295" y="9"/>
            <a:chExt cx="5261" cy="473"/>
          </a:xfrm>
        </p:grpSpPr>
        <p:sp>
          <p:nvSpPr>
            <p:cNvPr id="34823" name="Line 13"/>
            <p:cNvSpPr>
              <a:spLocks noChangeShapeType="1"/>
            </p:cNvSpPr>
            <p:nvPr/>
          </p:nvSpPr>
          <p:spPr bwMode="auto">
            <a:xfrm>
              <a:off x="295" y="482"/>
              <a:ext cx="5261" cy="0"/>
            </a:xfrm>
            <a:prstGeom prst="line">
              <a:avLst/>
            </a:prstGeom>
            <a:noFill/>
            <a:ln w="88900" cmpd="thickThin">
              <a:solidFill>
                <a:srgbClr val="8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24" name="Text Box 14"/>
            <p:cNvSpPr txBox="1">
              <a:spLocks noChangeArrowheads="1"/>
            </p:cNvSpPr>
            <p:nvPr/>
          </p:nvSpPr>
          <p:spPr bwMode="auto">
            <a:xfrm>
              <a:off x="295" y="9"/>
              <a:ext cx="5261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CA" sz="2800" b="1" dirty="0"/>
            </a:p>
          </p:txBody>
        </p:sp>
      </p:grpSp>
      <p:sp>
        <p:nvSpPr>
          <p:cNvPr id="34820" name="Text Box 15"/>
          <p:cNvSpPr txBox="1">
            <a:spLocks noChangeArrowheads="1"/>
          </p:cNvSpPr>
          <p:nvPr/>
        </p:nvSpPr>
        <p:spPr bwMode="auto">
          <a:xfrm>
            <a:off x="467544" y="1839486"/>
            <a:ext cx="8136904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CA" sz="3200" b="1" dirty="0" smtClean="0">
                <a:solidFill>
                  <a:srgbClr val="800000"/>
                </a:solidFill>
              </a:rPr>
              <a:t>Part 5: Identification of New Markers of Smoke Exposures</a:t>
            </a:r>
          </a:p>
          <a:p>
            <a:pPr algn="ctr">
              <a:spcBef>
                <a:spcPct val="50000"/>
              </a:spcBef>
            </a:pPr>
            <a:endParaRPr lang="en-CA" sz="1400" b="1" dirty="0" smtClean="0">
              <a:solidFill>
                <a:srgbClr val="80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CA" sz="2800" b="1" dirty="0" smtClean="0">
                <a:solidFill>
                  <a:srgbClr val="800000"/>
                </a:solidFill>
              </a:rPr>
              <a:t>Analysis of Smoke and Urine Samples to Identify New Chemical Indicators of Smoke Exposures</a:t>
            </a:r>
          </a:p>
          <a:p>
            <a:pPr>
              <a:spcBef>
                <a:spcPct val="50000"/>
              </a:spcBef>
            </a:pP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9134"/>
            <a:ext cx="2133600" cy="476250"/>
          </a:xfrm>
        </p:spPr>
        <p:txBody>
          <a:bodyPr/>
          <a:lstStyle/>
          <a:p>
            <a:pPr>
              <a:defRPr/>
            </a:pPr>
            <a:fld id="{55E95E86-1FDE-0A40-A9FE-42FCA5A8E3F1}" type="slidenum">
              <a:rPr lang="en-CA" smtClean="0"/>
              <a:pPr>
                <a:defRPr/>
              </a:pPr>
              <a:t>35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3753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0EF77-1E5D-42A1-927F-6ED89902B870}" type="slidenum">
              <a:rPr lang="en-CA"/>
              <a:pPr/>
              <a:t>36</a:t>
            </a:fld>
            <a:endParaRPr lang="en-CA"/>
          </a:p>
        </p:txBody>
      </p:sp>
      <p:pic>
        <p:nvPicPr>
          <p:cNvPr id="88066" name="Picture 2" descr="IMGP24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032625" y="1333500"/>
            <a:ext cx="5073174" cy="1384995"/>
          </a:xfrm>
          <a:prstGeom prst="rect">
            <a:avLst/>
          </a:prstGeom>
          <a:solidFill>
            <a:schemeClr val="bg1">
              <a:alpha val="2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Firefighter Trainees Entering </a:t>
            </a:r>
          </a:p>
          <a:p>
            <a:pPr algn="ctr"/>
            <a:r>
              <a:rPr lang="en-US" sz="2800" b="1" dirty="0" smtClean="0"/>
              <a:t>Facility for 30-minute </a:t>
            </a:r>
          </a:p>
          <a:p>
            <a:pPr algn="ctr"/>
            <a:r>
              <a:rPr lang="en-US" sz="2800" b="1" dirty="0" smtClean="0"/>
              <a:t>Fire Training Session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1600200" y="4800600"/>
            <a:ext cx="1219200" cy="685800"/>
          </a:xfrm>
          <a:prstGeom prst="line">
            <a:avLst/>
          </a:prstGeom>
          <a:ln w="254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599" y="3163658"/>
            <a:ext cx="1295401" cy="74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V="1">
            <a:off x="2590800" y="5486400"/>
            <a:ext cx="1524000" cy="990600"/>
          </a:xfrm>
          <a:prstGeom prst="line">
            <a:avLst/>
          </a:prstGeom>
          <a:ln w="254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191000" y="4800600"/>
            <a:ext cx="914400" cy="609600"/>
          </a:xfrm>
          <a:prstGeom prst="line">
            <a:avLst/>
          </a:prstGeom>
          <a:ln w="254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410200" y="3733800"/>
            <a:ext cx="1295400" cy="859744"/>
          </a:xfrm>
          <a:prstGeom prst="line">
            <a:avLst/>
          </a:prstGeom>
          <a:ln w="254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83568" y="332656"/>
            <a:ext cx="7772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b="1" dirty="0">
                <a:solidFill>
                  <a:schemeClr val="bg1"/>
                </a:solidFill>
              </a:rPr>
              <a:t>GC×GC Analysis of Firefighter </a:t>
            </a:r>
            <a:r>
              <a:rPr lang="en-CA" sz="2800" b="1" dirty="0" smtClean="0">
                <a:solidFill>
                  <a:schemeClr val="bg1"/>
                </a:solidFill>
              </a:rPr>
              <a:t>Smoke </a:t>
            </a:r>
            <a:endParaRPr lang="en-CA" sz="2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6336268"/>
            <a:ext cx="2835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1</a:t>
            </a:r>
            <a:r>
              <a:rPr lang="en-CA" baseline="30000" dirty="0" smtClean="0">
                <a:solidFill>
                  <a:schemeClr val="bg1"/>
                </a:solidFill>
              </a:rPr>
              <a:t>st</a:t>
            </a:r>
            <a:r>
              <a:rPr lang="en-CA" dirty="0" smtClean="0">
                <a:solidFill>
                  <a:schemeClr val="bg1"/>
                </a:solidFill>
              </a:rPr>
              <a:t> Dimension Time (s)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48536" y="6336268"/>
            <a:ext cx="28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2</a:t>
            </a:r>
            <a:r>
              <a:rPr lang="en-CA" baseline="30000" dirty="0" smtClean="0">
                <a:solidFill>
                  <a:schemeClr val="bg1"/>
                </a:solidFill>
              </a:rPr>
              <a:t>nd</a:t>
            </a:r>
            <a:r>
              <a:rPr lang="en-CA" dirty="0" smtClean="0">
                <a:solidFill>
                  <a:schemeClr val="bg1"/>
                </a:solidFill>
              </a:rPr>
              <a:t> Dimension Time (s)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9674896">
            <a:off x="4941071" y="2059261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Gas-phase chemicals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9470411">
            <a:off x="5841040" y="2255541"/>
            <a:ext cx="3551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Gas + Particle-phase chemicals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19441039">
            <a:off x="7122964" y="2769412"/>
            <a:ext cx="2621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Particle-phase   chemicals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35896" y="836712"/>
            <a:ext cx="4739662" cy="646331"/>
          </a:xfrm>
          <a:prstGeom prst="rect">
            <a:avLst/>
          </a:prstGeom>
          <a:solidFill>
            <a:schemeClr val="tx1">
              <a:lumMod val="75000"/>
              <a:lumOff val="25000"/>
              <a:alpha val="68000"/>
            </a:schemeClr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B6A"/>
                </a:solidFill>
              </a:rPr>
              <a:t>How many of the 1500 compounds in smoke </a:t>
            </a:r>
          </a:p>
          <a:p>
            <a:pPr algn="ctr"/>
            <a:r>
              <a:rPr lang="en-US" dirty="0" smtClean="0">
                <a:solidFill>
                  <a:srgbClr val="FFFB6A"/>
                </a:solidFill>
              </a:rPr>
              <a:t>can be found in post-exposure urine?</a:t>
            </a:r>
            <a:endParaRPr lang="en-US" dirty="0">
              <a:solidFill>
                <a:srgbClr val="FFFB6A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24128" y="5157192"/>
            <a:ext cx="3312368" cy="1200329"/>
          </a:xfrm>
          <a:prstGeom prst="rect">
            <a:avLst/>
          </a:prstGeom>
          <a:solidFill>
            <a:schemeClr val="tx1">
              <a:lumMod val="75000"/>
              <a:lumOff val="25000"/>
              <a:alpha val="77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B6A"/>
                </a:solidFill>
              </a:rPr>
              <a:t>The presence of particle-associated chemicals in urine </a:t>
            </a:r>
          </a:p>
          <a:p>
            <a:pPr algn="ctr"/>
            <a:r>
              <a:rPr lang="en-US" dirty="0" smtClean="0">
                <a:solidFill>
                  <a:srgbClr val="FFFB6A"/>
                </a:solidFill>
              </a:rPr>
              <a:t>would be useful indicators of particle exposures.</a:t>
            </a:r>
            <a:endParaRPr lang="en-US" dirty="0">
              <a:solidFill>
                <a:srgbClr val="FFFB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9577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6567" y="0"/>
            <a:ext cx="9216500" cy="7041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>
            <a:off x="2484438" y="3573463"/>
            <a:ext cx="287337" cy="576262"/>
          </a:xfrm>
          <a:prstGeom prst="straightConnector1">
            <a:avLst/>
          </a:prstGeom>
          <a:noFill/>
          <a:ln w="25400">
            <a:solidFill>
              <a:schemeClr val="bg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sp>
        <p:nvSpPr>
          <p:cNvPr id="32772" name="TextBox 15"/>
          <p:cNvSpPr txBox="1">
            <a:spLocks noChangeArrowheads="1"/>
          </p:cNvSpPr>
          <p:nvPr/>
        </p:nvSpPr>
        <p:spPr bwMode="auto">
          <a:xfrm>
            <a:off x="1116013" y="2997200"/>
            <a:ext cx="1079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600" b="1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rPr>
              <a:t>Guaiacol</a:t>
            </a:r>
          </a:p>
        </p:txBody>
      </p:sp>
      <p:sp>
        <p:nvSpPr>
          <p:cNvPr id="32773" name="TextBox 17"/>
          <p:cNvSpPr txBox="1">
            <a:spLocks noChangeArrowheads="1"/>
          </p:cNvSpPr>
          <p:nvPr/>
        </p:nvSpPr>
        <p:spPr bwMode="auto">
          <a:xfrm>
            <a:off x="2771775" y="3429000"/>
            <a:ext cx="14398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600" b="1" dirty="0" smtClean="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rPr>
              <a:t>C</a:t>
            </a:r>
            <a:r>
              <a:rPr lang="en-CA" sz="1600" b="1" baseline="-25000" dirty="0" smtClean="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rPr>
              <a:t>2</a:t>
            </a:r>
            <a:r>
              <a:rPr lang="en-CA" sz="1600" b="1" dirty="0" smtClean="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rPr>
              <a:t>-Guaiacol</a:t>
            </a:r>
            <a:endParaRPr lang="en-CA" sz="1600" b="1" dirty="0">
              <a:solidFill>
                <a:schemeClr val="bg1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32774" name="TextBox 18"/>
          <p:cNvSpPr txBox="1">
            <a:spLocks noChangeArrowheads="1"/>
          </p:cNvSpPr>
          <p:nvPr/>
        </p:nvSpPr>
        <p:spPr bwMode="auto">
          <a:xfrm>
            <a:off x="1836738" y="3213100"/>
            <a:ext cx="14398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600" b="1" dirty="0" smtClean="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rPr>
              <a:t>C</a:t>
            </a:r>
            <a:r>
              <a:rPr lang="en-CA" sz="1600" b="1" baseline="-25000" dirty="0" smtClean="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rPr>
              <a:t>1</a:t>
            </a:r>
            <a:r>
              <a:rPr lang="en-CA" sz="1600" b="1" dirty="0" smtClean="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rPr>
              <a:t>-Guaiacol</a:t>
            </a:r>
            <a:endParaRPr lang="en-CA" sz="1600" b="1" dirty="0">
              <a:solidFill>
                <a:schemeClr val="bg1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cxnSp>
        <p:nvCxnSpPr>
          <p:cNvPr id="26" name="Straight Arrow Connector 25"/>
          <p:cNvCxnSpPr>
            <a:cxnSpLocks noChangeShapeType="1"/>
          </p:cNvCxnSpPr>
          <p:nvPr/>
        </p:nvCxnSpPr>
        <p:spPr bwMode="auto">
          <a:xfrm flipV="1">
            <a:off x="4607454" y="5221290"/>
            <a:ext cx="379412" cy="112713"/>
          </a:xfrm>
          <a:prstGeom prst="straightConnector1">
            <a:avLst/>
          </a:prstGeom>
          <a:noFill/>
          <a:ln w="25400">
            <a:solidFill>
              <a:schemeClr val="bg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sp>
        <p:nvSpPr>
          <p:cNvPr id="32776" name="TextBox 26"/>
          <p:cNvSpPr txBox="1">
            <a:spLocks noChangeArrowheads="1"/>
          </p:cNvSpPr>
          <p:nvPr/>
        </p:nvSpPr>
        <p:spPr bwMode="auto">
          <a:xfrm>
            <a:off x="3491706" y="5170488"/>
            <a:ext cx="14398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600" b="1" dirty="0" smtClean="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rPr>
              <a:t>C</a:t>
            </a:r>
            <a:r>
              <a:rPr lang="en-CA" sz="1600" b="1" baseline="-25000" dirty="0" smtClean="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rPr>
              <a:t>3</a:t>
            </a:r>
            <a:r>
              <a:rPr lang="en-CA" sz="1600" b="1" dirty="0" smtClean="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rPr>
              <a:t>-Guaiacol</a:t>
            </a:r>
            <a:endParaRPr lang="en-CA" sz="1600" b="1" dirty="0">
              <a:solidFill>
                <a:schemeClr val="bg1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cxnSp>
        <p:nvCxnSpPr>
          <p:cNvPr id="33" name="Straight Arrow Connector 32"/>
          <p:cNvCxnSpPr>
            <a:cxnSpLocks noChangeShapeType="1"/>
          </p:cNvCxnSpPr>
          <p:nvPr/>
        </p:nvCxnSpPr>
        <p:spPr bwMode="auto">
          <a:xfrm rot="10800000" flipV="1">
            <a:off x="5724525" y="1630363"/>
            <a:ext cx="719138" cy="503237"/>
          </a:xfrm>
          <a:prstGeom prst="straightConnector1">
            <a:avLst/>
          </a:prstGeom>
          <a:noFill/>
          <a:ln w="25400">
            <a:solidFill>
              <a:srgbClr val="FFFF8E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sp>
        <p:nvSpPr>
          <p:cNvPr id="32778" name="TextBox 33"/>
          <p:cNvSpPr txBox="1">
            <a:spLocks noChangeArrowheads="1"/>
          </p:cNvSpPr>
          <p:nvPr/>
        </p:nvSpPr>
        <p:spPr bwMode="auto">
          <a:xfrm>
            <a:off x="6445250" y="1362075"/>
            <a:ext cx="19431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600" b="1" dirty="0" smtClean="0">
                <a:solidFill>
                  <a:srgbClr val="FFFF8E"/>
                </a:solidFill>
                <a:latin typeface="Calibri" charset="0"/>
                <a:ea typeface="MS PGothic" charset="0"/>
                <a:cs typeface="MS PGothic" charset="0"/>
              </a:rPr>
              <a:t>C</a:t>
            </a:r>
            <a:r>
              <a:rPr lang="en-CA" sz="1600" b="1" baseline="-25000" dirty="0" smtClean="0">
                <a:solidFill>
                  <a:srgbClr val="FFFF8E"/>
                </a:solidFill>
                <a:latin typeface="Calibri" charset="0"/>
                <a:ea typeface="MS PGothic" charset="0"/>
                <a:cs typeface="MS PGothic" charset="0"/>
              </a:rPr>
              <a:t>4</a:t>
            </a:r>
            <a:r>
              <a:rPr lang="en-CA" sz="1600" b="1" dirty="0" smtClean="0">
                <a:solidFill>
                  <a:srgbClr val="FFFF8E"/>
                </a:solidFill>
                <a:latin typeface="Calibri" charset="0"/>
                <a:ea typeface="MS PGothic" charset="0"/>
                <a:cs typeface="MS PGothic" charset="0"/>
              </a:rPr>
              <a:t>-Guaiacol </a:t>
            </a:r>
            <a:r>
              <a:rPr lang="en-CA" sz="1600" b="1" dirty="0">
                <a:solidFill>
                  <a:srgbClr val="FFFF8E"/>
                </a:solidFill>
                <a:latin typeface="Calibri" charset="0"/>
                <a:ea typeface="MS PGothic" charset="0"/>
                <a:cs typeface="MS PGothic" charset="0"/>
              </a:rPr>
              <a:t>(new)</a:t>
            </a:r>
          </a:p>
        </p:txBody>
      </p:sp>
      <p:cxnSp>
        <p:nvCxnSpPr>
          <p:cNvPr id="36" name="Straight Arrow Connector 35"/>
          <p:cNvCxnSpPr>
            <a:cxnSpLocks noChangeShapeType="1"/>
          </p:cNvCxnSpPr>
          <p:nvPr/>
        </p:nvCxnSpPr>
        <p:spPr bwMode="auto">
          <a:xfrm flipH="1">
            <a:off x="5724525" y="2420938"/>
            <a:ext cx="1008063" cy="2592387"/>
          </a:xfrm>
          <a:prstGeom prst="straightConnector1">
            <a:avLst/>
          </a:prstGeom>
          <a:noFill/>
          <a:ln w="25400">
            <a:solidFill>
              <a:srgbClr val="FFFF8E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38" name="Straight Arrow Connector 37"/>
          <p:cNvCxnSpPr>
            <a:cxnSpLocks noChangeShapeType="1"/>
          </p:cNvCxnSpPr>
          <p:nvPr/>
        </p:nvCxnSpPr>
        <p:spPr bwMode="auto">
          <a:xfrm flipH="1">
            <a:off x="6156325" y="2420938"/>
            <a:ext cx="576263" cy="2736850"/>
          </a:xfrm>
          <a:prstGeom prst="straightConnector1">
            <a:avLst/>
          </a:prstGeom>
          <a:noFill/>
          <a:ln w="25400">
            <a:solidFill>
              <a:srgbClr val="FFFF8E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40" name="Straight Arrow Connector 39"/>
          <p:cNvCxnSpPr>
            <a:cxnSpLocks noChangeShapeType="1"/>
          </p:cNvCxnSpPr>
          <p:nvPr/>
        </p:nvCxnSpPr>
        <p:spPr bwMode="auto">
          <a:xfrm>
            <a:off x="6732588" y="2420938"/>
            <a:ext cx="71437" cy="431800"/>
          </a:xfrm>
          <a:prstGeom prst="straightConnector1">
            <a:avLst/>
          </a:prstGeom>
          <a:noFill/>
          <a:ln w="25400">
            <a:solidFill>
              <a:srgbClr val="FFFF8E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sp>
        <p:nvSpPr>
          <p:cNvPr id="32782" name="TextBox 40"/>
          <p:cNvSpPr txBox="1">
            <a:spLocks noChangeArrowheads="1"/>
          </p:cNvSpPr>
          <p:nvPr/>
        </p:nvSpPr>
        <p:spPr bwMode="auto">
          <a:xfrm>
            <a:off x="6516688" y="2060575"/>
            <a:ext cx="19431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600" b="1" dirty="0" smtClean="0">
                <a:solidFill>
                  <a:srgbClr val="FFFF8E"/>
                </a:solidFill>
                <a:latin typeface="Calibri" charset="0"/>
                <a:ea typeface="MS PGothic" charset="0"/>
                <a:cs typeface="MS PGothic" charset="0"/>
              </a:rPr>
              <a:t>C</a:t>
            </a:r>
            <a:r>
              <a:rPr lang="en-CA" sz="1600" b="1" baseline="-25000" dirty="0" smtClean="0">
                <a:solidFill>
                  <a:srgbClr val="FFFF8E"/>
                </a:solidFill>
                <a:latin typeface="Calibri" charset="0"/>
                <a:ea typeface="MS PGothic" charset="0"/>
                <a:cs typeface="MS PGothic" charset="0"/>
              </a:rPr>
              <a:t>5</a:t>
            </a:r>
            <a:r>
              <a:rPr lang="en-CA" sz="1600" b="1" dirty="0" smtClean="0">
                <a:solidFill>
                  <a:srgbClr val="FFFF8E"/>
                </a:solidFill>
                <a:latin typeface="Calibri" charset="0"/>
                <a:ea typeface="MS PGothic" charset="0"/>
                <a:cs typeface="MS PGothic" charset="0"/>
              </a:rPr>
              <a:t>-Guaiacols </a:t>
            </a:r>
            <a:r>
              <a:rPr lang="en-CA" sz="1600" b="1" dirty="0">
                <a:solidFill>
                  <a:srgbClr val="FFFF8E"/>
                </a:solidFill>
                <a:latin typeface="Calibri" charset="0"/>
                <a:ea typeface="MS PGothic" charset="0"/>
                <a:cs typeface="MS PGothic" charset="0"/>
              </a:rPr>
              <a:t>(new)</a:t>
            </a:r>
          </a:p>
        </p:txBody>
      </p:sp>
      <p:cxnSp>
        <p:nvCxnSpPr>
          <p:cNvPr id="43" name="Straight Arrow Connector 42"/>
          <p:cNvCxnSpPr>
            <a:cxnSpLocks noChangeShapeType="1"/>
          </p:cNvCxnSpPr>
          <p:nvPr/>
        </p:nvCxnSpPr>
        <p:spPr bwMode="auto">
          <a:xfrm>
            <a:off x="3783539" y="2509309"/>
            <a:ext cx="144463" cy="215900"/>
          </a:xfrm>
          <a:prstGeom prst="straightConnector1">
            <a:avLst/>
          </a:prstGeom>
          <a:noFill/>
          <a:ln w="25400">
            <a:solidFill>
              <a:srgbClr val="00B05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sp>
        <p:nvSpPr>
          <p:cNvPr id="32784" name="TextBox 43"/>
          <p:cNvSpPr txBox="1">
            <a:spLocks noChangeArrowheads="1"/>
          </p:cNvSpPr>
          <p:nvPr/>
        </p:nvSpPr>
        <p:spPr bwMode="auto">
          <a:xfrm>
            <a:off x="3060700" y="2227263"/>
            <a:ext cx="14398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600" b="1">
                <a:solidFill>
                  <a:srgbClr val="00B050"/>
                </a:solidFill>
                <a:latin typeface="Calibri" charset="0"/>
                <a:ea typeface="MS PGothic" charset="0"/>
                <a:cs typeface="MS PGothic" charset="0"/>
              </a:rPr>
              <a:t>Syringol</a:t>
            </a:r>
          </a:p>
        </p:txBody>
      </p:sp>
      <p:cxnSp>
        <p:nvCxnSpPr>
          <p:cNvPr id="46" name="Straight Arrow Connector 45"/>
          <p:cNvCxnSpPr>
            <a:cxnSpLocks noChangeShapeType="1"/>
          </p:cNvCxnSpPr>
          <p:nvPr/>
        </p:nvCxnSpPr>
        <p:spPr bwMode="auto">
          <a:xfrm>
            <a:off x="4479925" y="2349500"/>
            <a:ext cx="144463" cy="792163"/>
          </a:xfrm>
          <a:prstGeom prst="straightConnector1">
            <a:avLst/>
          </a:prstGeom>
          <a:noFill/>
          <a:ln w="25400">
            <a:solidFill>
              <a:srgbClr val="00B05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49" name="Straight Arrow Connector 48"/>
          <p:cNvCxnSpPr>
            <a:cxnSpLocks noChangeShapeType="1"/>
          </p:cNvCxnSpPr>
          <p:nvPr/>
        </p:nvCxnSpPr>
        <p:spPr bwMode="auto">
          <a:xfrm rot="16200000" flipH="1">
            <a:off x="4392613" y="2744787"/>
            <a:ext cx="1366838" cy="144463"/>
          </a:xfrm>
          <a:prstGeom prst="straightConnector1">
            <a:avLst/>
          </a:prstGeom>
          <a:noFill/>
          <a:ln w="25400">
            <a:solidFill>
              <a:srgbClr val="00B05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sp>
        <p:nvSpPr>
          <p:cNvPr id="32787" name="TextBox 49"/>
          <p:cNvSpPr txBox="1">
            <a:spLocks noChangeArrowheads="1"/>
          </p:cNvSpPr>
          <p:nvPr/>
        </p:nvSpPr>
        <p:spPr bwMode="auto">
          <a:xfrm>
            <a:off x="3706813" y="2011363"/>
            <a:ext cx="14414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600" b="1" dirty="0" smtClean="0">
                <a:solidFill>
                  <a:srgbClr val="00B050"/>
                </a:solidFill>
                <a:latin typeface="Calibri" charset="0"/>
                <a:ea typeface="MS PGothic" charset="0"/>
                <a:cs typeface="MS PGothic" charset="0"/>
              </a:rPr>
              <a:t>C</a:t>
            </a:r>
            <a:r>
              <a:rPr lang="en-CA" sz="1600" b="1" baseline="-25000" dirty="0" smtClean="0">
                <a:solidFill>
                  <a:srgbClr val="00B050"/>
                </a:solidFill>
                <a:latin typeface="Calibri" charset="0"/>
                <a:ea typeface="MS PGothic" charset="0"/>
                <a:cs typeface="MS PGothic" charset="0"/>
              </a:rPr>
              <a:t>1</a:t>
            </a:r>
            <a:r>
              <a:rPr lang="en-CA" sz="1600" b="1" dirty="0" smtClean="0">
                <a:solidFill>
                  <a:srgbClr val="00B050"/>
                </a:solidFill>
                <a:latin typeface="Calibri" charset="0"/>
                <a:ea typeface="MS PGothic" charset="0"/>
                <a:cs typeface="MS PGothic" charset="0"/>
              </a:rPr>
              <a:t>-Syringol</a:t>
            </a:r>
            <a:endParaRPr lang="en-CA" sz="1600" b="1" dirty="0">
              <a:solidFill>
                <a:srgbClr val="00B050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32788" name="TextBox 54"/>
          <p:cNvSpPr txBox="1">
            <a:spLocks noChangeArrowheads="1"/>
          </p:cNvSpPr>
          <p:nvPr/>
        </p:nvSpPr>
        <p:spPr bwMode="auto">
          <a:xfrm>
            <a:off x="4572000" y="1773238"/>
            <a:ext cx="1295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600" b="1" dirty="0" smtClean="0">
                <a:solidFill>
                  <a:srgbClr val="00B050"/>
                </a:solidFill>
                <a:latin typeface="Calibri" charset="0"/>
                <a:ea typeface="MS PGothic" charset="0"/>
                <a:cs typeface="MS PGothic" charset="0"/>
              </a:rPr>
              <a:t>C</a:t>
            </a:r>
            <a:r>
              <a:rPr lang="en-CA" sz="1600" b="1" baseline="-25000" dirty="0" smtClean="0">
                <a:solidFill>
                  <a:srgbClr val="00B050"/>
                </a:solidFill>
                <a:latin typeface="Calibri" charset="0"/>
                <a:ea typeface="MS PGothic" charset="0"/>
                <a:cs typeface="MS PGothic" charset="0"/>
              </a:rPr>
              <a:t>2</a:t>
            </a:r>
            <a:r>
              <a:rPr lang="en-CA" sz="1600" b="1" dirty="0" smtClean="0">
                <a:solidFill>
                  <a:srgbClr val="00B050"/>
                </a:solidFill>
                <a:latin typeface="Calibri" charset="0"/>
                <a:ea typeface="MS PGothic" charset="0"/>
                <a:cs typeface="MS PGothic" charset="0"/>
              </a:rPr>
              <a:t>-Syringol</a:t>
            </a:r>
            <a:endParaRPr lang="en-CA" sz="1600" b="1" dirty="0">
              <a:solidFill>
                <a:srgbClr val="00B050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cxnSp>
        <p:nvCxnSpPr>
          <p:cNvPr id="57" name="Straight Arrow Connector 56"/>
          <p:cNvCxnSpPr>
            <a:cxnSpLocks noChangeShapeType="1"/>
          </p:cNvCxnSpPr>
          <p:nvPr/>
        </p:nvCxnSpPr>
        <p:spPr bwMode="auto">
          <a:xfrm flipH="1">
            <a:off x="5651500" y="2133600"/>
            <a:ext cx="649288" cy="2735263"/>
          </a:xfrm>
          <a:prstGeom prst="straightConnector1">
            <a:avLst/>
          </a:prstGeom>
          <a:noFill/>
          <a:ln w="25400">
            <a:solidFill>
              <a:srgbClr val="00B05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sp>
        <p:nvSpPr>
          <p:cNvPr id="32790" name="TextBox 57"/>
          <p:cNvSpPr txBox="1">
            <a:spLocks noChangeArrowheads="1"/>
          </p:cNvSpPr>
          <p:nvPr/>
        </p:nvSpPr>
        <p:spPr bwMode="auto">
          <a:xfrm>
            <a:off x="6156325" y="1793875"/>
            <a:ext cx="1295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600" b="1" dirty="0" smtClean="0">
                <a:solidFill>
                  <a:srgbClr val="00B050"/>
                </a:solidFill>
                <a:latin typeface="Calibri" charset="0"/>
                <a:ea typeface="MS PGothic" charset="0"/>
                <a:cs typeface="MS PGothic" charset="0"/>
              </a:rPr>
              <a:t>C</a:t>
            </a:r>
            <a:r>
              <a:rPr lang="en-CA" sz="1600" b="1" baseline="-25000" dirty="0" smtClean="0">
                <a:solidFill>
                  <a:srgbClr val="00B050"/>
                </a:solidFill>
                <a:latin typeface="Calibri" charset="0"/>
                <a:ea typeface="MS PGothic" charset="0"/>
                <a:cs typeface="MS PGothic" charset="0"/>
              </a:rPr>
              <a:t>3</a:t>
            </a:r>
            <a:r>
              <a:rPr lang="en-CA" sz="1600" b="1" dirty="0" smtClean="0">
                <a:solidFill>
                  <a:srgbClr val="00B050"/>
                </a:solidFill>
                <a:latin typeface="Calibri" charset="0"/>
                <a:ea typeface="MS PGothic" charset="0"/>
                <a:cs typeface="MS PGothic" charset="0"/>
              </a:rPr>
              <a:t>-Syringol</a:t>
            </a:r>
            <a:endParaRPr lang="en-CA" sz="1600" b="1" dirty="0">
              <a:solidFill>
                <a:srgbClr val="00B050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32791" name="TextBox 59"/>
          <p:cNvSpPr txBox="1">
            <a:spLocks noChangeArrowheads="1"/>
          </p:cNvSpPr>
          <p:nvPr/>
        </p:nvSpPr>
        <p:spPr bwMode="auto">
          <a:xfrm>
            <a:off x="468313" y="1773238"/>
            <a:ext cx="20875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2400" b="1" dirty="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rPr>
              <a:t>Twister Extract</a:t>
            </a:r>
          </a:p>
        </p:txBody>
      </p:sp>
      <p:sp>
        <p:nvSpPr>
          <p:cNvPr id="32792" name="TextBox 1"/>
          <p:cNvSpPr txBox="1">
            <a:spLocks noChangeArrowheads="1"/>
          </p:cNvSpPr>
          <p:nvPr/>
        </p:nvSpPr>
        <p:spPr bwMode="auto">
          <a:xfrm>
            <a:off x="0" y="404813"/>
            <a:ext cx="91440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 dirty="0">
                <a:solidFill>
                  <a:srgbClr val="FFFF8E"/>
                </a:solidFill>
                <a:ea typeface="MS PGothic" charset="0"/>
                <a:cs typeface="MS PGothic" charset="0"/>
              </a:rPr>
              <a:t>Two-dimensional GC Analysis of Wood Smoke:</a:t>
            </a:r>
          </a:p>
          <a:p>
            <a:pPr algn="ctr" eaLnBrk="1" hangingPunct="1"/>
            <a:r>
              <a:rPr lang="en-US" sz="2400" b="1" dirty="0" smtClean="0">
                <a:solidFill>
                  <a:srgbClr val="FFFF8E"/>
                </a:solidFill>
                <a:ea typeface="MS PGothic" charset="0"/>
                <a:cs typeface="MS PGothic" charset="0"/>
              </a:rPr>
              <a:t>Identification of Four New Methoxyphenol </a:t>
            </a:r>
            <a:r>
              <a:rPr lang="en-US" sz="2400" b="1" dirty="0">
                <a:solidFill>
                  <a:srgbClr val="FFFF8E"/>
                </a:solidFill>
                <a:ea typeface="MS PGothic" charset="0"/>
                <a:cs typeface="MS PGothic" charset="0"/>
              </a:rPr>
              <a:t>Wood Smoke Markers</a:t>
            </a:r>
          </a:p>
        </p:txBody>
      </p:sp>
      <p:cxnSp>
        <p:nvCxnSpPr>
          <p:cNvPr id="34" name="Straight Arrow Connector 33"/>
          <p:cNvCxnSpPr>
            <a:cxnSpLocks noChangeShapeType="1"/>
          </p:cNvCxnSpPr>
          <p:nvPr/>
        </p:nvCxnSpPr>
        <p:spPr bwMode="auto">
          <a:xfrm>
            <a:off x="3268133" y="3772429"/>
            <a:ext cx="144463" cy="431800"/>
          </a:xfrm>
          <a:prstGeom prst="straightConnector1">
            <a:avLst/>
          </a:prstGeom>
          <a:noFill/>
          <a:ln w="25400">
            <a:solidFill>
              <a:schemeClr val="bg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37" name="Straight Arrow Connector 36"/>
          <p:cNvCxnSpPr>
            <a:cxnSpLocks noChangeShapeType="1"/>
          </p:cNvCxnSpPr>
          <p:nvPr/>
        </p:nvCxnSpPr>
        <p:spPr bwMode="auto">
          <a:xfrm>
            <a:off x="1692275" y="3357563"/>
            <a:ext cx="360363" cy="503237"/>
          </a:xfrm>
          <a:prstGeom prst="straightConnector1">
            <a:avLst/>
          </a:prstGeom>
          <a:noFill/>
          <a:ln w="25400">
            <a:solidFill>
              <a:schemeClr val="bg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09134"/>
            <a:ext cx="2133600" cy="476250"/>
          </a:xfrm>
        </p:spPr>
        <p:txBody>
          <a:bodyPr/>
          <a:lstStyle/>
          <a:p>
            <a:fld id="{F042A57C-96AA-47FF-9987-E6A0C7941F4D}" type="slidenum">
              <a:rPr lang="en-CA" smtClean="0"/>
              <a:pPr/>
              <a:t>38</a:t>
            </a:fld>
            <a:endParaRPr lang="en-CA" dirty="0"/>
          </a:p>
        </p:txBody>
      </p:sp>
      <p:sp>
        <p:nvSpPr>
          <p:cNvPr id="8" name="TextBox 7"/>
          <p:cNvSpPr txBox="1"/>
          <p:nvPr/>
        </p:nvSpPr>
        <p:spPr>
          <a:xfrm>
            <a:off x="6623349" y="4908461"/>
            <a:ext cx="24676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8E"/>
                </a:solidFill>
              </a:rPr>
              <a:t>Different ratios of </a:t>
            </a:r>
          </a:p>
          <a:p>
            <a:pPr algn="ctr"/>
            <a:r>
              <a:rPr lang="en-US" b="1" dirty="0" smtClean="0">
                <a:solidFill>
                  <a:srgbClr val="FFFF8E"/>
                </a:solidFill>
              </a:rPr>
              <a:t>guaiacols and </a:t>
            </a:r>
          </a:p>
          <a:p>
            <a:pPr algn="ctr"/>
            <a:r>
              <a:rPr lang="en-US" b="1" dirty="0" smtClean="0">
                <a:solidFill>
                  <a:srgbClr val="FFFF8E"/>
                </a:solidFill>
              </a:rPr>
              <a:t>syringols in different </a:t>
            </a:r>
          </a:p>
          <a:p>
            <a:pPr algn="ctr"/>
            <a:r>
              <a:rPr lang="en-US" b="1" dirty="0" smtClean="0">
                <a:solidFill>
                  <a:srgbClr val="FFFF8E"/>
                </a:solidFill>
              </a:rPr>
              <a:t>smoke samples.</a:t>
            </a:r>
            <a:endParaRPr lang="en-US" b="1" dirty="0">
              <a:solidFill>
                <a:srgbClr val="FFFF8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2F8E8-88D4-439A-970B-42266B045B5B}" type="slidenum">
              <a:rPr lang="en-CA"/>
              <a:pPr/>
              <a:t>39</a:t>
            </a:fld>
            <a:endParaRPr lang="en-CA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09800"/>
            <a:ext cx="9144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419600"/>
            <a:ext cx="9144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8309" name="Text Box 5"/>
          <p:cNvSpPr txBox="1">
            <a:spLocks noChangeArrowheads="1"/>
          </p:cNvSpPr>
          <p:nvPr/>
        </p:nvSpPr>
        <p:spPr bwMode="auto">
          <a:xfrm>
            <a:off x="533400" y="2590800"/>
            <a:ext cx="2743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CA" dirty="0" smtClean="0">
                <a:solidFill>
                  <a:schemeClr val="bg1"/>
                </a:solidFill>
              </a:rPr>
              <a:t>~3800 </a:t>
            </a:r>
            <a:r>
              <a:rPr lang="en-CA" dirty="0">
                <a:solidFill>
                  <a:schemeClr val="bg1"/>
                </a:solidFill>
              </a:rPr>
              <a:t>Peaks (S/N&gt;50)</a:t>
            </a:r>
          </a:p>
        </p:txBody>
      </p:sp>
      <p:sp>
        <p:nvSpPr>
          <p:cNvPr id="98310" name="Text Box 6"/>
          <p:cNvSpPr txBox="1">
            <a:spLocks noChangeArrowheads="1"/>
          </p:cNvSpPr>
          <p:nvPr/>
        </p:nvSpPr>
        <p:spPr bwMode="auto">
          <a:xfrm>
            <a:off x="457200" y="4800600"/>
            <a:ext cx="2743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CA" dirty="0" smtClean="0">
                <a:solidFill>
                  <a:schemeClr val="bg1"/>
                </a:solidFill>
              </a:rPr>
              <a:t>~4300 </a:t>
            </a:r>
            <a:r>
              <a:rPr lang="en-CA" dirty="0">
                <a:solidFill>
                  <a:schemeClr val="bg1"/>
                </a:solidFill>
              </a:rPr>
              <a:t>Peaks (S/N&gt;50)</a:t>
            </a:r>
          </a:p>
        </p:txBody>
      </p:sp>
      <p:sp>
        <p:nvSpPr>
          <p:cNvPr id="98311" name="Text Box 7"/>
          <p:cNvSpPr txBox="1">
            <a:spLocks noChangeArrowheads="1"/>
          </p:cNvSpPr>
          <p:nvPr/>
        </p:nvSpPr>
        <p:spPr bwMode="auto">
          <a:xfrm>
            <a:off x="533400" y="381000"/>
            <a:ext cx="2743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CA" dirty="0" smtClean="0">
                <a:solidFill>
                  <a:schemeClr val="bg1"/>
                </a:solidFill>
              </a:rPr>
              <a:t>~1500 </a:t>
            </a:r>
            <a:r>
              <a:rPr lang="en-CA" dirty="0">
                <a:solidFill>
                  <a:schemeClr val="bg1"/>
                </a:solidFill>
              </a:rPr>
              <a:t>Peaks (S/N&gt;50)</a:t>
            </a:r>
          </a:p>
        </p:txBody>
      </p:sp>
      <p:sp>
        <p:nvSpPr>
          <p:cNvPr id="98312" name="Text Box 8"/>
          <p:cNvSpPr txBox="1">
            <a:spLocks noChangeArrowheads="1"/>
          </p:cNvSpPr>
          <p:nvPr/>
        </p:nvSpPr>
        <p:spPr bwMode="auto">
          <a:xfrm>
            <a:off x="317500" y="76200"/>
            <a:ext cx="6832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CA" b="1" dirty="0">
                <a:solidFill>
                  <a:schemeClr val="bg1"/>
                </a:solidFill>
              </a:rPr>
              <a:t>Wood </a:t>
            </a:r>
            <a:r>
              <a:rPr lang="en-CA" b="1" dirty="0" smtClean="0">
                <a:solidFill>
                  <a:schemeClr val="bg1"/>
                </a:solidFill>
              </a:rPr>
              <a:t>Smoke </a:t>
            </a:r>
            <a:r>
              <a:rPr lang="en-CA" b="1" dirty="0">
                <a:solidFill>
                  <a:schemeClr val="bg1"/>
                </a:solidFill>
              </a:rPr>
              <a:t>(</a:t>
            </a:r>
            <a:r>
              <a:rPr lang="en-CA" b="1" dirty="0" smtClean="0">
                <a:solidFill>
                  <a:schemeClr val="bg1"/>
                </a:solidFill>
              </a:rPr>
              <a:t>Gas-phase + Particle-phase)</a:t>
            </a:r>
            <a:endParaRPr lang="en-CA" b="1" dirty="0">
              <a:solidFill>
                <a:schemeClr val="bg1"/>
              </a:solidFill>
            </a:endParaRPr>
          </a:p>
        </p:txBody>
      </p:sp>
      <p:sp>
        <p:nvSpPr>
          <p:cNvPr id="98313" name="Text Box 9"/>
          <p:cNvSpPr txBox="1">
            <a:spLocks noChangeArrowheads="1"/>
          </p:cNvSpPr>
          <p:nvPr/>
        </p:nvSpPr>
        <p:spPr bwMode="auto">
          <a:xfrm>
            <a:off x="304800" y="4508500"/>
            <a:ext cx="54913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CA" b="1" dirty="0">
                <a:solidFill>
                  <a:schemeClr val="bg1"/>
                </a:solidFill>
              </a:rPr>
              <a:t>Post</a:t>
            </a:r>
            <a:r>
              <a:rPr lang="en-CA" b="1" dirty="0" smtClean="0">
                <a:solidFill>
                  <a:schemeClr val="bg1"/>
                </a:solidFill>
              </a:rPr>
              <a:t>-Smoke Exposure Urine of a Firefighter</a:t>
            </a:r>
            <a:endParaRPr lang="en-CA" b="1" dirty="0">
              <a:solidFill>
                <a:schemeClr val="bg1"/>
              </a:solidFill>
            </a:endParaRPr>
          </a:p>
        </p:txBody>
      </p:sp>
      <p:sp>
        <p:nvSpPr>
          <p:cNvPr id="98314" name="Text Box 10"/>
          <p:cNvSpPr txBox="1">
            <a:spLocks noChangeArrowheads="1"/>
          </p:cNvSpPr>
          <p:nvPr/>
        </p:nvSpPr>
        <p:spPr bwMode="auto">
          <a:xfrm>
            <a:off x="304800" y="2286000"/>
            <a:ext cx="62834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CA" b="1" dirty="0">
                <a:solidFill>
                  <a:schemeClr val="bg1"/>
                </a:solidFill>
              </a:rPr>
              <a:t>Pre</a:t>
            </a:r>
            <a:r>
              <a:rPr lang="en-CA" b="1" dirty="0" smtClean="0">
                <a:solidFill>
                  <a:schemeClr val="bg1"/>
                </a:solidFill>
              </a:rPr>
              <a:t>-Smoke Exposure Urine of a Firefighter</a:t>
            </a:r>
            <a:endParaRPr lang="en-CA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50000" y="215900"/>
            <a:ext cx="27559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8E"/>
                </a:solidFill>
              </a:rPr>
              <a:t>The Problem: </a:t>
            </a:r>
          </a:p>
          <a:p>
            <a:r>
              <a:rPr lang="en-US" sz="2000" b="1" dirty="0" smtClean="0">
                <a:solidFill>
                  <a:srgbClr val="FFFF8E"/>
                </a:solidFill>
              </a:rPr>
              <a:t>How do you identify components after combining two complex mixtures?</a:t>
            </a:r>
            <a:endParaRPr lang="en-US" sz="2000" b="1" dirty="0">
              <a:solidFill>
                <a:srgbClr val="FFFF8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39750" y="6021388"/>
            <a:ext cx="8135938" cy="728662"/>
            <a:chOff x="340" y="3793"/>
            <a:chExt cx="5125" cy="459"/>
          </a:xfrm>
        </p:grpSpPr>
        <p:pic>
          <p:nvPicPr>
            <p:cNvPr id="34825" name="Picture 5" descr="McMaster University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62" y="3793"/>
              <a:ext cx="682" cy="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340" y="3929"/>
              <a:ext cx="2177" cy="136"/>
              <a:chOff x="340" y="3929"/>
              <a:chExt cx="2177" cy="136"/>
            </a:xfrm>
          </p:grpSpPr>
          <p:sp>
            <p:nvSpPr>
              <p:cNvPr id="34830" name="Rectangle 7"/>
              <p:cNvSpPr>
                <a:spLocks noChangeArrowheads="1"/>
              </p:cNvSpPr>
              <p:nvPr/>
            </p:nvSpPr>
            <p:spPr bwMode="auto">
              <a:xfrm>
                <a:off x="340" y="3929"/>
                <a:ext cx="2177" cy="46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831" name="Rectangle 8"/>
              <p:cNvSpPr>
                <a:spLocks noChangeArrowheads="1"/>
              </p:cNvSpPr>
              <p:nvPr/>
            </p:nvSpPr>
            <p:spPr bwMode="auto">
              <a:xfrm>
                <a:off x="340" y="4020"/>
                <a:ext cx="2177" cy="45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3288" y="3929"/>
              <a:ext cx="2177" cy="136"/>
              <a:chOff x="340" y="3929"/>
              <a:chExt cx="2177" cy="136"/>
            </a:xfrm>
          </p:grpSpPr>
          <p:sp>
            <p:nvSpPr>
              <p:cNvPr id="34828" name="Rectangle 10"/>
              <p:cNvSpPr>
                <a:spLocks noChangeArrowheads="1"/>
              </p:cNvSpPr>
              <p:nvPr/>
            </p:nvSpPr>
            <p:spPr bwMode="auto">
              <a:xfrm>
                <a:off x="340" y="3929"/>
                <a:ext cx="2177" cy="46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829" name="Rectangle 11"/>
              <p:cNvSpPr>
                <a:spLocks noChangeArrowheads="1"/>
              </p:cNvSpPr>
              <p:nvPr/>
            </p:nvSpPr>
            <p:spPr bwMode="auto">
              <a:xfrm>
                <a:off x="340" y="4020"/>
                <a:ext cx="2177" cy="45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468313" y="14289"/>
            <a:ext cx="8351837" cy="606425"/>
            <a:chOff x="295" y="9"/>
            <a:chExt cx="5261" cy="382"/>
          </a:xfrm>
        </p:grpSpPr>
        <p:sp>
          <p:nvSpPr>
            <p:cNvPr id="34823" name="Line 13"/>
            <p:cNvSpPr>
              <a:spLocks noChangeShapeType="1"/>
            </p:cNvSpPr>
            <p:nvPr/>
          </p:nvSpPr>
          <p:spPr bwMode="auto">
            <a:xfrm>
              <a:off x="295" y="391"/>
              <a:ext cx="5261" cy="0"/>
            </a:xfrm>
            <a:prstGeom prst="line">
              <a:avLst/>
            </a:prstGeom>
            <a:noFill/>
            <a:ln w="88900" cmpd="thickThin">
              <a:solidFill>
                <a:srgbClr val="8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24" name="Text Box 14"/>
            <p:cNvSpPr txBox="1">
              <a:spLocks noChangeArrowheads="1"/>
            </p:cNvSpPr>
            <p:nvPr/>
          </p:nvSpPr>
          <p:spPr bwMode="auto">
            <a:xfrm>
              <a:off x="295" y="9"/>
              <a:ext cx="5261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CA" sz="2800" b="1" dirty="0"/>
            </a:p>
          </p:txBody>
        </p:sp>
      </p:grpSp>
      <p:sp>
        <p:nvSpPr>
          <p:cNvPr id="34820" name="Text Box 15"/>
          <p:cNvSpPr txBox="1">
            <a:spLocks noChangeArrowheads="1"/>
          </p:cNvSpPr>
          <p:nvPr/>
        </p:nvSpPr>
        <p:spPr bwMode="auto">
          <a:xfrm>
            <a:off x="304800" y="1839486"/>
            <a:ext cx="8424862" cy="2970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CA" sz="4000" b="1" dirty="0" smtClean="0">
                <a:solidFill>
                  <a:srgbClr val="800000"/>
                </a:solidFill>
              </a:rPr>
              <a:t>Part 1: Air Sampling, </a:t>
            </a:r>
          </a:p>
          <a:p>
            <a:pPr algn="ctr">
              <a:spcBef>
                <a:spcPct val="50000"/>
              </a:spcBef>
            </a:pPr>
            <a:r>
              <a:rPr lang="en-CA" sz="4000" b="1" dirty="0" smtClean="0">
                <a:solidFill>
                  <a:srgbClr val="800000"/>
                </a:solidFill>
              </a:rPr>
              <a:t>Skin Sampling and </a:t>
            </a:r>
          </a:p>
          <a:p>
            <a:pPr algn="ctr">
              <a:spcBef>
                <a:spcPct val="50000"/>
              </a:spcBef>
            </a:pPr>
            <a:r>
              <a:rPr lang="en-CA" sz="4000" b="1" dirty="0" smtClean="0">
                <a:solidFill>
                  <a:srgbClr val="800000"/>
                </a:solidFill>
              </a:rPr>
              <a:t>Analysis of Smoke Samples</a:t>
            </a:r>
          </a:p>
          <a:p>
            <a:pPr>
              <a:spcBef>
                <a:spcPct val="50000"/>
              </a:spcBef>
            </a:pP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81142"/>
            <a:ext cx="2133600" cy="476250"/>
          </a:xfrm>
        </p:spPr>
        <p:txBody>
          <a:bodyPr/>
          <a:lstStyle/>
          <a:p>
            <a:pPr>
              <a:defRPr/>
            </a:pPr>
            <a:fld id="{55E95E86-1FDE-0A40-A9FE-42FCA5A8E3F1}" type="slidenum">
              <a:rPr lang="en-CA" smtClean="0"/>
              <a:pPr>
                <a:defRPr/>
              </a:pPr>
              <a:t>4</a:t>
            </a:fld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600" y="114300"/>
            <a:ext cx="8902700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5200" y="3543300"/>
            <a:ext cx="7467600" cy="314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2971800" y="1600200"/>
            <a:ext cx="1371600" cy="1066800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 flipH="1">
            <a:off x="876300" y="2667000"/>
            <a:ext cx="2095500" cy="863598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>
            <a:off x="4343400" y="2667000"/>
            <a:ext cx="4254500" cy="863598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876300" y="3530598"/>
            <a:ext cx="7721600" cy="3238500"/>
          </a:xfrm>
          <a:prstGeom prst="rect">
            <a:avLst/>
          </a:prstGeom>
          <a:noFill/>
          <a:ln w="3175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512812" y="228600"/>
            <a:ext cx="5067300" cy="127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CA" sz="2000" b="1" dirty="0" smtClean="0"/>
              <a:t>Firefighter Post-smoke Exposure Urine</a:t>
            </a:r>
          </a:p>
          <a:p>
            <a:pPr>
              <a:spcBef>
                <a:spcPct val="50000"/>
              </a:spcBef>
              <a:defRPr/>
            </a:pPr>
            <a:r>
              <a:rPr lang="en-CA" sz="2000" b="1" dirty="0"/>
              <a:t>~4300 Peaks (S/N&gt;50)</a:t>
            </a:r>
          </a:p>
          <a:p>
            <a:pPr>
              <a:spcBef>
                <a:spcPct val="50000"/>
              </a:spcBef>
              <a:defRPr/>
            </a:pPr>
            <a:endParaRPr lang="en-CA" b="1" dirty="0">
              <a:solidFill>
                <a:schemeClr val="bg1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  <a:cs typeface="Arial" charset="0"/>
            </a:endParaRPr>
          </a:p>
        </p:txBody>
      </p:sp>
      <p:pic>
        <p:nvPicPr>
          <p:cNvPr id="3481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7950" y="0"/>
            <a:ext cx="9144000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13" y="4508500"/>
            <a:ext cx="914400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7950" y="2205038"/>
            <a:ext cx="9144000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flipH="1">
            <a:off x="3995738" y="579438"/>
            <a:ext cx="1081087" cy="401637"/>
          </a:xfrm>
          <a:prstGeom prst="straightConnector1">
            <a:avLst/>
          </a:prstGeom>
          <a:noFill/>
          <a:ln w="25400">
            <a:solidFill>
              <a:schemeClr val="bg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rot="10800000" flipV="1">
            <a:off x="4716463" y="981075"/>
            <a:ext cx="863600" cy="576263"/>
          </a:xfrm>
          <a:prstGeom prst="straightConnector1">
            <a:avLst/>
          </a:prstGeom>
          <a:noFill/>
          <a:ln w="25400">
            <a:solidFill>
              <a:schemeClr val="bg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sp>
        <p:nvSpPr>
          <p:cNvPr id="34824" name="TextBox 14"/>
          <p:cNvSpPr txBox="1">
            <a:spLocks noChangeArrowheads="1"/>
          </p:cNvSpPr>
          <p:nvPr/>
        </p:nvSpPr>
        <p:spPr bwMode="auto">
          <a:xfrm>
            <a:off x="5059845" y="334210"/>
            <a:ext cx="12239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CA" dirty="0" smtClean="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rPr>
              <a:t>syringol</a:t>
            </a:r>
            <a:endParaRPr lang="en-CA" dirty="0">
              <a:solidFill>
                <a:schemeClr val="bg1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34825" name="TextBox 15"/>
          <p:cNvSpPr txBox="1">
            <a:spLocks noChangeArrowheads="1"/>
          </p:cNvSpPr>
          <p:nvPr/>
        </p:nvSpPr>
        <p:spPr bwMode="auto">
          <a:xfrm>
            <a:off x="5580062" y="765175"/>
            <a:ext cx="15842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CA" dirty="0" smtClean="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rPr>
              <a:t>methylsyringol</a:t>
            </a:r>
            <a:endParaRPr lang="en-CA" dirty="0">
              <a:solidFill>
                <a:schemeClr val="bg1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34826" name="TextBox 22"/>
          <p:cNvSpPr txBox="1">
            <a:spLocks noChangeArrowheads="1"/>
          </p:cNvSpPr>
          <p:nvPr/>
        </p:nvSpPr>
        <p:spPr bwMode="auto">
          <a:xfrm>
            <a:off x="179388" y="4581525"/>
            <a:ext cx="30241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CA" b="1">
                <a:solidFill>
                  <a:srgbClr val="FFFF66"/>
                </a:solidFill>
                <a:latin typeface="Calibri" charset="0"/>
                <a:ea typeface="MS PGothic" charset="0"/>
                <a:cs typeface="MS PGothic" charset="0"/>
              </a:rPr>
              <a:t>Post-exposure Urine</a:t>
            </a:r>
          </a:p>
        </p:txBody>
      </p:sp>
      <p:sp>
        <p:nvSpPr>
          <p:cNvPr id="34827" name="TextBox 23"/>
          <p:cNvSpPr txBox="1">
            <a:spLocks noChangeArrowheads="1"/>
          </p:cNvSpPr>
          <p:nvPr/>
        </p:nvSpPr>
        <p:spPr bwMode="auto">
          <a:xfrm>
            <a:off x="179388" y="2420938"/>
            <a:ext cx="30241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CA" b="1">
                <a:solidFill>
                  <a:srgbClr val="FFFF66"/>
                </a:solidFill>
                <a:latin typeface="Calibri" charset="0"/>
                <a:ea typeface="MS PGothic" charset="0"/>
                <a:cs typeface="MS PGothic" charset="0"/>
              </a:rPr>
              <a:t>Pre-exposure Urine</a:t>
            </a:r>
          </a:p>
        </p:txBody>
      </p:sp>
      <p:sp>
        <p:nvSpPr>
          <p:cNvPr id="34828" name="TextBox 24"/>
          <p:cNvSpPr txBox="1">
            <a:spLocks noChangeArrowheads="1"/>
          </p:cNvSpPr>
          <p:nvPr/>
        </p:nvSpPr>
        <p:spPr bwMode="auto">
          <a:xfrm>
            <a:off x="215900" y="260350"/>
            <a:ext cx="37798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CA" b="1">
                <a:solidFill>
                  <a:srgbClr val="FFFF66"/>
                </a:solidFill>
                <a:latin typeface="Calibri" charset="0"/>
                <a:ea typeface="MS PGothic" charset="0"/>
                <a:cs typeface="MS PGothic" charset="0"/>
              </a:rPr>
              <a:t>Extract of Wood Smoke</a:t>
            </a:r>
          </a:p>
        </p:txBody>
      </p:sp>
      <p:sp>
        <p:nvSpPr>
          <p:cNvPr id="34829" name="TextBox 14"/>
          <p:cNvSpPr txBox="1">
            <a:spLocks noChangeArrowheads="1"/>
          </p:cNvSpPr>
          <p:nvPr/>
        </p:nvSpPr>
        <p:spPr bwMode="auto">
          <a:xfrm>
            <a:off x="5148263" y="4941888"/>
            <a:ext cx="41036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CA" dirty="0" smtClean="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rPr>
              <a:t>syringol</a:t>
            </a:r>
            <a:endParaRPr lang="en-CA" dirty="0">
              <a:solidFill>
                <a:schemeClr val="bg1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 flipH="1">
            <a:off x="3995738" y="5260975"/>
            <a:ext cx="1081087" cy="400050"/>
          </a:xfrm>
          <a:prstGeom prst="straightConnector1">
            <a:avLst/>
          </a:prstGeom>
          <a:noFill/>
          <a:ln w="25400">
            <a:solidFill>
              <a:schemeClr val="bg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sp>
        <p:nvSpPr>
          <p:cNvPr id="34831" name="Rectangle 4"/>
          <p:cNvSpPr>
            <a:spLocks noChangeArrowheads="1"/>
          </p:cNvSpPr>
          <p:nvPr/>
        </p:nvSpPr>
        <p:spPr bwMode="auto">
          <a:xfrm>
            <a:off x="5076056" y="3796607"/>
            <a:ext cx="38258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CA" dirty="0" smtClean="0">
                <a:solidFill>
                  <a:schemeClr val="bg1"/>
                </a:solidFill>
                <a:latin typeface="Calibri" charset="0"/>
              </a:rPr>
              <a:t>Neither syringol nor </a:t>
            </a:r>
            <a:r>
              <a:rPr lang="en-CA" dirty="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rPr>
              <a:t>methylsyringol</a:t>
            </a:r>
          </a:p>
          <a:p>
            <a:pPr algn="ctr"/>
            <a:r>
              <a:rPr lang="en-CA" dirty="0" smtClean="0">
                <a:solidFill>
                  <a:schemeClr val="bg1"/>
                </a:solidFill>
                <a:latin typeface="Calibri" charset="0"/>
              </a:rPr>
              <a:t>are present in urine prior to exposure.</a:t>
            </a:r>
            <a:endParaRPr lang="en-CA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34832" name="TextBox 15"/>
          <p:cNvSpPr txBox="1">
            <a:spLocks noChangeArrowheads="1"/>
          </p:cNvSpPr>
          <p:nvPr/>
        </p:nvSpPr>
        <p:spPr bwMode="auto">
          <a:xfrm>
            <a:off x="5724525" y="5300663"/>
            <a:ext cx="31686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CA" dirty="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rPr>
              <a:t>methylsyringol</a:t>
            </a:r>
          </a:p>
        </p:txBody>
      </p:sp>
      <p:cxnSp>
        <p:nvCxnSpPr>
          <p:cNvPr id="27" name="Straight Arrow Connector 26"/>
          <p:cNvCxnSpPr>
            <a:cxnSpLocks noChangeShapeType="1"/>
          </p:cNvCxnSpPr>
          <p:nvPr/>
        </p:nvCxnSpPr>
        <p:spPr bwMode="auto">
          <a:xfrm rot="10800000" flipV="1">
            <a:off x="4859338" y="5516563"/>
            <a:ext cx="863600" cy="576262"/>
          </a:xfrm>
          <a:prstGeom prst="straightConnector1">
            <a:avLst/>
          </a:prstGeom>
          <a:noFill/>
          <a:ln w="25400">
            <a:solidFill>
              <a:schemeClr val="bg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21" name="Straight Arrow Connector 20"/>
          <p:cNvCxnSpPr>
            <a:cxnSpLocks noChangeShapeType="1"/>
          </p:cNvCxnSpPr>
          <p:nvPr/>
        </p:nvCxnSpPr>
        <p:spPr bwMode="auto">
          <a:xfrm flipH="1">
            <a:off x="3995738" y="3284538"/>
            <a:ext cx="1081087" cy="401637"/>
          </a:xfrm>
          <a:prstGeom prst="straightConnector1">
            <a:avLst/>
          </a:prstGeom>
          <a:noFill/>
          <a:ln w="25400">
            <a:solidFill>
              <a:schemeClr val="bg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rot="10800000" flipV="1">
            <a:off x="4716463" y="3500438"/>
            <a:ext cx="863600" cy="576262"/>
          </a:xfrm>
          <a:prstGeom prst="straightConnector1">
            <a:avLst/>
          </a:prstGeom>
          <a:noFill/>
          <a:ln w="25400">
            <a:solidFill>
              <a:schemeClr val="bg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2A57C-96AA-47FF-9987-E6A0C7941F4D}" type="slidenum">
              <a:rPr lang="en-CA" smtClean="0"/>
              <a:pPr/>
              <a:t>41</a:t>
            </a:fld>
            <a:endParaRPr lang="en-CA"/>
          </a:p>
        </p:txBody>
      </p:sp>
      <p:sp>
        <p:nvSpPr>
          <p:cNvPr id="4" name="TextBox 3"/>
          <p:cNvSpPr txBox="1"/>
          <p:nvPr/>
        </p:nvSpPr>
        <p:spPr>
          <a:xfrm>
            <a:off x="5369249" y="311855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56720" y="328453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057314" y="3000780"/>
            <a:ext cx="928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CA" dirty="0" smtClean="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rPr>
              <a:t>syringol</a:t>
            </a:r>
            <a:endParaRPr lang="en-CA" dirty="0">
              <a:solidFill>
                <a:schemeClr val="bg1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0005" y="3260424"/>
            <a:ext cx="1561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CA" dirty="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rPr>
              <a:t>methylsyringol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77633" y="1167408"/>
            <a:ext cx="32594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srgbClr val="FFFEB6"/>
                </a:solidFill>
                <a:latin typeface="Calibri" charset="0"/>
                <a:ea typeface="MS PGothic" charset="0"/>
                <a:cs typeface="MS PGothic" charset="0"/>
              </a:rPr>
              <a:t>Methylsyringol is </a:t>
            </a:r>
            <a:r>
              <a:rPr lang="en-US" dirty="0" smtClean="0">
                <a:solidFill>
                  <a:srgbClr val="FFFF8E"/>
                </a:solidFill>
              </a:rPr>
              <a:t>reported to be </a:t>
            </a:r>
          </a:p>
          <a:p>
            <a:r>
              <a:rPr lang="en-US" dirty="0" smtClean="0">
                <a:solidFill>
                  <a:srgbClr val="FFFF8E"/>
                </a:solidFill>
              </a:rPr>
              <a:t>the best urinary marker for </a:t>
            </a:r>
          </a:p>
          <a:p>
            <a:r>
              <a:rPr lang="en-US" dirty="0" smtClean="0">
                <a:solidFill>
                  <a:srgbClr val="FFFF8E"/>
                </a:solidFill>
              </a:rPr>
              <a:t>conifer-derived wood smoke.</a:t>
            </a:r>
            <a:endParaRPr lang="en-US" dirty="0">
              <a:solidFill>
                <a:srgbClr val="FFFF8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52120" y="6036359"/>
            <a:ext cx="3455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rgbClr val="FFFF66"/>
                </a:solidFill>
                <a:latin typeface="Calibri" charset="0"/>
                <a:ea typeface="MS PGothic" charset="0"/>
                <a:cs typeface="MS PGothic" charset="0"/>
              </a:rPr>
              <a:t>Both syringol and </a:t>
            </a:r>
            <a:r>
              <a:rPr lang="en-CA" dirty="0" smtClean="0">
                <a:solidFill>
                  <a:srgbClr val="FFFEB6"/>
                </a:solidFill>
                <a:latin typeface="Calibri" charset="0"/>
                <a:ea typeface="MS PGothic" charset="0"/>
                <a:cs typeface="MS PGothic" charset="0"/>
              </a:rPr>
              <a:t>methylsyringol</a:t>
            </a:r>
            <a:endParaRPr lang="en-CA" dirty="0" smtClean="0">
              <a:solidFill>
                <a:srgbClr val="FFFF66"/>
              </a:solidFill>
              <a:latin typeface="Calibri" charset="0"/>
              <a:ea typeface="MS PGothic" charset="0"/>
              <a:cs typeface="MS PGothic" charset="0"/>
            </a:endParaRPr>
          </a:p>
          <a:p>
            <a:pPr eaLnBrk="1" hangingPunct="1"/>
            <a:r>
              <a:rPr lang="en-CA" dirty="0" smtClean="0">
                <a:solidFill>
                  <a:srgbClr val="FFFF66"/>
                </a:solidFill>
                <a:latin typeface="Calibri" charset="0"/>
                <a:ea typeface="MS PGothic" charset="0"/>
                <a:cs typeface="MS PGothic" charset="0"/>
              </a:rPr>
              <a:t>present </a:t>
            </a:r>
            <a:r>
              <a:rPr lang="en-CA" dirty="0">
                <a:solidFill>
                  <a:srgbClr val="FFFF66"/>
                </a:solidFill>
                <a:latin typeface="Calibri" charset="0"/>
                <a:ea typeface="MS PGothic" charset="0"/>
                <a:cs typeface="MS PGothic" charset="0"/>
              </a:rPr>
              <a:t>in post-exposure urine.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6" name="Group 40"/>
          <p:cNvGrpSpPr>
            <a:grpSpLocks/>
          </p:cNvGrpSpPr>
          <p:nvPr/>
        </p:nvGrpSpPr>
        <p:grpSpPr bwMode="auto">
          <a:xfrm>
            <a:off x="251520" y="75310"/>
            <a:ext cx="8693604" cy="3314931"/>
            <a:chOff x="-52" y="0"/>
            <a:chExt cx="5820" cy="2181"/>
          </a:xfrm>
        </p:grpSpPr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2" y="0"/>
              <a:ext cx="5820" cy="2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0276" name="Text Box 36"/>
            <p:cNvSpPr txBox="1">
              <a:spLocks noChangeArrowheads="1"/>
            </p:cNvSpPr>
            <p:nvPr/>
          </p:nvSpPr>
          <p:spPr bwMode="auto">
            <a:xfrm>
              <a:off x="144" y="49"/>
              <a:ext cx="302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CA" sz="2400" b="1" dirty="0">
                  <a:solidFill>
                    <a:srgbClr val="FFFF8E"/>
                  </a:solidFill>
                  <a:cs typeface="Arial" charset="0"/>
                </a:rPr>
                <a:t>Resin Acids in Wood Smoke</a:t>
              </a:r>
            </a:p>
          </p:txBody>
        </p:sp>
      </p:grpSp>
      <p:sp>
        <p:nvSpPr>
          <p:cNvPr id="10244" name="Line 4"/>
          <p:cNvSpPr>
            <a:spLocks noChangeShapeType="1"/>
          </p:cNvSpPr>
          <p:nvPr/>
        </p:nvSpPr>
        <p:spPr bwMode="auto">
          <a:xfrm>
            <a:off x="2692302" y="2045118"/>
            <a:ext cx="143400" cy="21886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0245" name="Line 5"/>
          <p:cNvSpPr>
            <a:spLocks noChangeShapeType="1"/>
          </p:cNvSpPr>
          <p:nvPr/>
        </p:nvSpPr>
        <p:spPr bwMode="auto">
          <a:xfrm>
            <a:off x="2982088" y="1826250"/>
            <a:ext cx="501899" cy="510691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>
            <a:off x="3481000" y="1607383"/>
            <a:ext cx="370920" cy="74149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>
            <a:off x="4139952" y="1315559"/>
            <a:ext cx="143400" cy="72955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 flipH="1">
            <a:off x="4774584" y="1242603"/>
            <a:ext cx="573599" cy="448374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 flipH="1">
            <a:off x="5204783" y="1826250"/>
            <a:ext cx="430199" cy="43773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1261293" y="1899206"/>
            <a:ext cx="2007595" cy="291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CA" sz="1400" dirty="0">
                <a:solidFill>
                  <a:schemeClr val="bg1"/>
                </a:solidFill>
                <a:cs typeface="Arial" charset="0"/>
              </a:rPr>
              <a:t>Pimaric acid-TMS</a:t>
            </a: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1261293" y="1607383"/>
            <a:ext cx="2006101" cy="291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CA" sz="1400" dirty="0">
                <a:solidFill>
                  <a:schemeClr val="bg1"/>
                </a:solidFill>
                <a:cs typeface="Arial" charset="0"/>
              </a:rPr>
              <a:t>Isopimaric acid-TMS</a:t>
            </a: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5563282" y="1534427"/>
            <a:ext cx="2366094" cy="291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CA" sz="1400" dirty="0">
                <a:solidFill>
                  <a:schemeClr val="bg1"/>
                </a:solidFill>
                <a:cs typeface="Arial" charset="0"/>
              </a:rPr>
              <a:t>Abietic acid-TMS</a:t>
            </a: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5348183" y="950780"/>
            <a:ext cx="2366094" cy="291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CA" sz="1400" dirty="0">
                <a:solidFill>
                  <a:schemeClr val="bg1"/>
                </a:solidFill>
                <a:cs typeface="Arial" charset="0"/>
              </a:rPr>
              <a:t>Dehydroabietic acid-TMS</a:t>
            </a: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2049991" y="1023736"/>
            <a:ext cx="2509494" cy="291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CA" sz="1400" dirty="0" err="1">
                <a:solidFill>
                  <a:schemeClr val="bg1"/>
                </a:solidFill>
                <a:cs typeface="Arial" charset="0"/>
              </a:rPr>
              <a:t>Oxodehydroabietic</a:t>
            </a:r>
            <a:r>
              <a:rPr lang="en-CA" sz="1400" dirty="0">
                <a:solidFill>
                  <a:schemeClr val="bg1"/>
                </a:solidFill>
                <a:cs typeface="Arial" charset="0"/>
              </a:rPr>
              <a:t> acid-TMS</a:t>
            </a:r>
          </a:p>
        </p:txBody>
      </p:sp>
      <p:sp>
        <p:nvSpPr>
          <p:cNvPr id="10256" name="Rectangle 16"/>
          <p:cNvSpPr>
            <a:spLocks noChangeArrowheads="1"/>
          </p:cNvSpPr>
          <p:nvPr/>
        </p:nvSpPr>
        <p:spPr bwMode="auto">
          <a:xfrm>
            <a:off x="215900" y="3408480"/>
            <a:ext cx="8693604" cy="337876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0283" name="Text Box 43"/>
          <p:cNvSpPr txBox="1">
            <a:spLocks noChangeArrowheads="1"/>
          </p:cNvSpPr>
          <p:nvPr/>
        </p:nvSpPr>
        <p:spPr bwMode="auto">
          <a:xfrm>
            <a:off x="1261293" y="1315559"/>
            <a:ext cx="2581194" cy="307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CA" sz="1400" dirty="0" err="1">
                <a:solidFill>
                  <a:schemeClr val="bg1"/>
                </a:solidFill>
                <a:cs typeface="Arial" charset="0"/>
              </a:rPr>
              <a:t>Sandaracopimaric</a:t>
            </a:r>
            <a:r>
              <a:rPr lang="en-CA" sz="1400" dirty="0">
                <a:solidFill>
                  <a:schemeClr val="bg1"/>
                </a:solidFill>
                <a:cs typeface="Arial" charset="0"/>
              </a:rPr>
              <a:t> acid-TMS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42994" y="3292488"/>
            <a:ext cx="7313382" cy="3232856"/>
            <a:chOff x="580374" y="3561895"/>
            <a:chExt cx="7313382" cy="3232856"/>
          </a:xfrm>
        </p:grpSpPr>
        <p:pic>
          <p:nvPicPr>
            <p:cNvPr id="10257" name="Picture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5466" y="3561895"/>
              <a:ext cx="6738290" cy="32328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0258" name="Line 18"/>
            <p:cNvSpPr>
              <a:spLocks noChangeShapeType="1"/>
            </p:cNvSpPr>
            <p:nvPr/>
          </p:nvSpPr>
          <p:spPr bwMode="auto">
            <a:xfrm>
              <a:off x="2947962" y="4744484"/>
              <a:ext cx="572105" cy="656603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259" name="Text Box 19"/>
            <p:cNvSpPr txBox="1">
              <a:spLocks noChangeArrowheads="1"/>
            </p:cNvSpPr>
            <p:nvPr/>
          </p:nvSpPr>
          <p:spPr bwMode="auto">
            <a:xfrm>
              <a:off x="1298866" y="4598572"/>
              <a:ext cx="1862702" cy="2918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CA" sz="1400" dirty="0">
                  <a:solidFill>
                    <a:schemeClr val="bg1"/>
                  </a:solidFill>
                  <a:cs typeface="Arial" charset="0"/>
                </a:rPr>
                <a:t>Isopimaric acid-TMS</a:t>
              </a:r>
            </a:p>
          </p:txBody>
        </p:sp>
        <p:sp>
          <p:nvSpPr>
            <p:cNvPr id="10260" name="Line 20"/>
            <p:cNvSpPr>
              <a:spLocks noChangeShapeType="1"/>
            </p:cNvSpPr>
            <p:nvPr/>
          </p:nvSpPr>
          <p:spPr bwMode="auto">
            <a:xfrm>
              <a:off x="2803069" y="5036307"/>
              <a:ext cx="215099" cy="31918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261" name="Line 21"/>
            <p:cNvSpPr>
              <a:spLocks noChangeShapeType="1"/>
            </p:cNvSpPr>
            <p:nvPr/>
          </p:nvSpPr>
          <p:spPr bwMode="auto">
            <a:xfrm flipH="1">
              <a:off x="5097463" y="4840238"/>
              <a:ext cx="430199" cy="583647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262" name="Line 22"/>
            <p:cNvSpPr>
              <a:spLocks noChangeShapeType="1"/>
            </p:cNvSpPr>
            <p:nvPr/>
          </p:nvSpPr>
          <p:spPr bwMode="auto">
            <a:xfrm flipH="1">
              <a:off x="4930164" y="4258111"/>
              <a:ext cx="501899" cy="224947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263" name="Text Box 23"/>
            <p:cNvSpPr txBox="1">
              <a:spLocks noChangeArrowheads="1"/>
            </p:cNvSpPr>
            <p:nvPr/>
          </p:nvSpPr>
          <p:spPr bwMode="auto">
            <a:xfrm>
              <a:off x="1297372" y="4890395"/>
              <a:ext cx="1864195" cy="2918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CA" sz="1400" dirty="0">
                  <a:solidFill>
                    <a:schemeClr val="bg1"/>
                  </a:solidFill>
                  <a:cs typeface="Arial" charset="0"/>
                </a:rPr>
                <a:t>Pimaric acid-TMS</a:t>
              </a:r>
            </a:p>
          </p:txBody>
        </p:sp>
        <p:sp>
          <p:nvSpPr>
            <p:cNvPr id="10264" name="Text Box 24"/>
            <p:cNvSpPr txBox="1">
              <a:spLocks noChangeArrowheads="1"/>
            </p:cNvSpPr>
            <p:nvPr/>
          </p:nvSpPr>
          <p:spPr bwMode="auto">
            <a:xfrm>
              <a:off x="5384263" y="3990607"/>
              <a:ext cx="2366094" cy="2918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CA" sz="1400" dirty="0">
                  <a:solidFill>
                    <a:schemeClr val="bg1"/>
                  </a:solidFill>
                  <a:cs typeface="Arial" charset="0"/>
                </a:rPr>
                <a:t>Dehydroabietic acid-TMS</a:t>
              </a:r>
            </a:p>
          </p:txBody>
        </p:sp>
        <p:sp>
          <p:nvSpPr>
            <p:cNvPr id="10265" name="Text Box 25"/>
            <p:cNvSpPr txBox="1">
              <a:spLocks noChangeArrowheads="1"/>
            </p:cNvSpPr>
            <p:nvPr/>
          </p:nvSpPr>
          <p:spPr bwMode="auto">
            <a:xfrm>
              <a:off x="5455962" y="4540815"/>
              <a:ext cx="2366094" cy="2918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CA" sz="1400" dirty="0">
                  <a:solidFill>
                    <a:schemeClr val="bg1"/>
                  </a:solidFill>
                  <a:cs typeface="Arial" charset="0"/>
                </a:rPr>
                <a:t>Abietic acid-TMS</a:t>
              </a:r>
            </a:p>
          </p:txBody>
        </p:sp>
        <p:sp>
          <p:nvSpPr>
            <p:cNvPr id="10266" name="Line 26"/>
            <p:cNvSpPr>
              <a:spLocks noChangeShapeType="1"/>
            </p:cNvSpPr>
            <p:nvPr/>
          </p:nvSpPr>
          <p:spPr bwMode="auto">
            <a:xfrm>
              <a:off x="4021966" y="4306749"/>
              <a:ext cx="215099" cy="58820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267" name="Line 27"/>
            <p:cNvSpPr>
              <a:spLocks noChangeShapeType="1"/>
            </p:cNvSpPr>
            <p:nvPr/>
          </p:nvSpPr>
          <p:spPr bwMode="auto">
            <a:xfrm>
              <a:off x="3304968" y="4598572"/>
              <a:ext cx="628348" cy="828027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284" name="Text Box 44"/>
            <p:cNvSpPr txBox="1">
              <a:spLocks noChangeArrowheads="1"/>
            </p:cNvSpPr>
            <p:nvPr/>
          </p:nvSpPr>
          <p:spPr bwMode="auto">
            <a:xfrm>
              <a:off x="1799271" y="4014925"/>
              <a:ext cx="2509494" cy="2918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CA" sz="1400" dirty="0" err="1">
                  <a:solidFill>
                    <a:schemeClr val="bg1"/>
                  </a:solidFill>
                  <a:cs typeface="Arial" charset="0"/>
                </a:rPr>
                <a:t>Oxodehydroabietic</a:t>
              </a:r>
              <a:r>
                <a:rPr lang="en-CA" sz="1400" dirty="0">
                  <a:solidFill>
                    <a:schemeClr val="bg1"/>
                  </a:solidFill>
                  <a:cs typeface="Arial" charset="0"/>
                </a:rPr>
                <a:t> acid-TMS</a:t>
              </a:r>
            </a:p>
          </p:txBody>
        </p:sp>
        <p:sp>
          <p:nvSpPr>
            <p:cNvPr id="10285" name="Text Box 45"/>
            <p:cNvSpPr txBox="1">
              <a:spLocks noChangeArrowheads="1"/>
            </p:cNvSpPr>
            <p:nvPr/>
          </p:nvSpPr>
          <p:spPr bwMode="auto">
            <a:xfrm>
              <a:off x="1297372" y="4306749"/>
              <a:ext cx="2509494" cy="307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CA" sz="1400" dirty="0" err="1">
                  <a:solidFill>
                    <a:schemeClr val="bg1"/>
                  </a:solidFill>
                  <a:cs typeface="Arial" charset="0"/>
                </a:rPr>
                <a:t>Sandaracopimaric</a:t>
              </a:r>
              <a:r>
                <a:rPr lang="en-CA" sz="1400" dirty="0">
                  <a:solidFill>
                    <a:schemeClr val="bg1"/>
                  </a:solidFill>
                  <a:cs typeface="Arial" charset="0"/>
                </a:rPr>
                <a:t> acid-TMS</a:t>
              </a:r>
            </a:p>
          </p:txBody>
        </p:sp>
        <p:sp>
          <p:nvSpPr>
            <p:cNvPr id="10277" name="Text Box 37"/>
            <p:cNvSpPr txBox="1">
              <a:spLocks noChangeArrowheads="1"/>
            </p:cNvSpPr>
            <p:nvPr/>
          </p:nvSpPr>
          <p:spPr bwMode="auto">
            <a:xfrm>
              <a:off x="580374" y="3593909"/>
              <a:ext cx="5807686" cy="4422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CA" sz="2400" b="1" dirty="0">
                  <a:solidFill>
                    <a:srgbClr val="F9F770"/>
                  </a:solidFill>
                  <a:cs typeface="Arial" charset="0"/>
                </a:rPr>
                <a:t>Resin Acids in Post-exposure Urine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2819400" y="3568700"/>
              <a:ext cx="3581400" cy="17303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67704" y="3789040"/>
            <a:ext cx="8940800" cy="2126881"/>
            <a:chOff x="167704" y="4542479"/>
            <a:chExt cx="8940800" cy="2126881"/>
          </a:xfrm>
        </p:grpSpPr>
        <p:graphicFrame>
          <p:nvGraphicFramePr>
            <p:cNvPr id="36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69302719"/>
                </p:ext>
              </p:extLst>
            </p:nvPr>
          </p:nvGraphicFramePr>
          <p:xfrm>
            <a:off x="6581439" y="4623895"/>
            <a:ext cx="1793963" cy="1483993"/>
          </p:xfrm>
          <a:graphic>
            <a:graphicData uri="http://schemas.openxmlformats.org/presentationml/2006/ole">
              <p:oleObj spid="_x0000_s160838" name="CS ChemDraw Drawing" r:id="rId5" imgW="4051300" imgH="3276600" progId="">
                <p:embed/>
              </p:oleObj>
            </a:graphicData>
          </a:graphic>
        </p:graphicFrame>
        <p:sp>
          <p:nvSpPr>
            <p:cNvPr id="37" name="Text Box 5"/>
            <p:cNvSpPr txBox="1">
              <a:spLocks noChangeArrowheads="1"/>
            </p:cNvSpPr>
            <p:nvPr/>
          </p:nvSpPr>
          <p:spPr bwMode="auto">
            <a:xfrm>
              <a:off x="6362176" y="6318272"/>
              <a:ext cx="2746328" cy="3350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CA" sz="1600" dirty="0" smtClean="0">
                  <a:solidFill>
                    <a:schemeClr val="bg1"/>
                  </a:solidFill>
                  <a:cs typeface="Arial" charset="0"/>
                </a:rPr>
                <a:t>Dehydroabietic </a:t>
              </a:r>
              <a:r>
                <a:rPr lang="en-CA" sz="1600" dirty="0">
                  <a:solidFill>
                    <a:schemeClr val="bg1"/>
                  </a:solidFill>
                  <a:cs typeface="Arial" charset="0"/>
                </a:rPr>
                <a:t>acid-TMS</a:t>
              </a:r>
            </a:p>
          </p:txBody>
        </p:sp>
        <p:graphicFrame>
          <p:nvGraphicFramePr>
            <p:cNvPr id="38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14657434"/>
                </p:ext>
              </p:extLst>
            </p:nvPr>
          </p:nvGraphicFramePr>
          <p:xfrm>
            <a:off x="4234129" y="4542479"/>
            <a:ext cx="1860520" cy="1538380"/>
          </p:xfrm>
          <a:graphic>
            <a:graphicData uri="http://schemas.openxmlformats.org/presentationml/2006/ole">
              <p:oleObj spid="_x0000_s160839" name="CS ChemDraw Drawing" r:id="rId6" imgW="4038600" imgH="3276600" progId="">
                <p:embed/>
              </p:oleObj>
            </a:graphicData>
          </a:graphic>
        </p:graphicFrame>
        <p:sp>
          <p:nvSpPr>
            <p:cNvPr id="39" name="Text Box 7"/>
            <p:cNvSpPr txBox="1">
              <a:spLocks noChangeArrowheads="1"/>
            </p:cNvSpPr>
            <p:nvPr/>
          </p:nvSpPr>
          <p:spPr bwMode="auto">
            <a:xfrm>
              <a:off x="4397479" y="6312408"/>
              <a:ext cx="2085347" cy="3350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CA" sz="1600" dirty="0">
                  <a:solidFill>
                    <a:schemeClr val="bg1"/>
                  </a:solidFill>
                  <a:cs typeface="Arial" charset="0"/>
                </a:rPr>
                <a:t>Abietic acid-TMS</a:t>
              </a:r>
            </a:p>
          </p:txBody>
        </p:sp>
        <p:graphicFrame>
          <p:nvGraphicFramePr>
            <p:cNvPr id="4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56500844"/>
                </p:ext>
              </p:extLst>
            </p:nvPr>
          </p:nvGraphicFramePr>
          <p:xfrm>
            <a:off x="2200917" y="4595756"/>
            <a:ext cx="1717153" cy="1537270"/>
          </p:xfrm>
          <a:graphic>
            <a:graphicData uri="http://schemas.openxmlformats.org/presentationml/2006/ole">
              <p:oleObj spid="_x0000_s160840" name="CS ChemDraw Drawing" r:id="rId7" imgW="3657600" imgH="3213100" progId="">
                <p:embed/>
              </p:oleObj>
            </a:graphicData>
          </a:graphic>
        </p:graphicFrame>
        <p:sp>
          <p:nvSpPr>
            <p:cNvPr id="41" name="Text Box 10"/>
            <p:cNvSpPr txBox="1">
              <a:spLocks noChangeArrowheads="1"/>
            </p:cNvSpPr>
            <p:nvPr/>
          </p:nvSpPr>
          <p:spPr bwMode="auto">
            <a:xfrm>
              <a:off x="2078913" y="6318720"/>
              <a:ext cx="2329542" cy="3350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CA" sz="1600" dirty="0">
                  <a:solidFill>
                    <a:schemeClr val="bg1"/>
                  </a:solidFill>
                  <a:cs typeface="Arial" charset="0"/>
                </a:rPr>
                <a:t>Isopimaric acid-TMS</a:t>
              </a:r>
            </a:p>
          </p:txBody>
        </p:sp>
        <p:graphicFrame>
          <p:nvGraphicFramePr>
            <p:cNvPr id="4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01209903"/>
                </p:ext>
              </p:extLst>
            </p:nvPr>
          </p:nvGraphicFramePr>
          <p:xfrm>
            <a:off x="480506" y="4649033"/>
            <a:ext cx="1294653" cy="1345250"/>
          </p:xfrm>
          <a:graphic>
            <a:graphicData uri="http://schemas.openxmlformats.org/presentationml/2006/ole">
              <p:oleObj spid="_x0000_s160841" name="CS ChemDraw Drawing" r:id="rId8" imgW="2730500" imgH="2781300" progId="">
                <p:embed/>
              </p:oleObj>
            </a:graphicData>
          </a:graphic>
        </p:graphicFrame>
        <p:sp>
          <p:nvSpPr>
            <p:cNvPr id="43" name="Text Box 12"/>
            <p:cNvSpPr txBox="1">
              <a:spLocks noChangeArrowheads="1"/>
            </p:cNvSpPr>
            <p:nvPr/>
          </p:nvSpPr>
          <p:spPr bwMode="auto">
            <a:xfrm>
              <a:off x="167704" y="6334289"/>
              <a:ext cx="2085346" cy="3350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CA" sz="1600" dirty="0">
                  <a:solidFill>
                    <a:schemeClr val="bg1"/>
                  </a:solidFill>
                  <a:cs typeface="Arial" charset="0"/>
                </a:rPr>
                <a:t>Pimaric acid-TMS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43608" y="6084004"/>
            <a:ext cx="7196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EB6"/>
                </a:solidFill>
              </a:rPr>
              <a:t>These compounds are not present in urine prior to smoke exposure.</a:t>
            </a:r>
            <a:endParaRPr lang="en-US" dirty="0">
              <a:solidFill>
                <a:srgbClr val="FFFEB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09134"/>
            <a:ext cx="2133600" cy="476250"/>
          </a:xfrm>
        </p:spPr>
        <p:txBody>
          <a:bodyPr/>
          <a:lstStyle/>
          <a:p>
            <a:fld id="{471CA7BD-B506-4D8E-8DC4-C95DD60A04CD}" type="slidenum">
              <a:rPr lang="en-CA"/>
              <a:pPr/>
              <a:t>43</a:t>
            </a:fld>
            <a:endParaRPr lang="en-CA" dirty="0"/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381000" y="1524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CA" altLang="ja-JP" sz="2400" b="1" dirty="0" smtClean="0">
                <a:solidFill>
                  <a:srgbClr val="A50021"/>
                </a:solidFill>
                <a:ea typeface="ＭＳ Ｐゴシック" pitchFamily="34" charset="-128"/>
              </a:rPr>
              <a:t>GC-MS</a:t>
            </a:r>
            <a:r>
              <a:rPr lang="en-CA" altLang="ja-JP" sz="2400" b="1" dirty="0">
                <a:solidFill>
                  <a:srgbClr val="A50021"/>
                </a:solidFill>
                <a:ea typeface="ＭＳ Ｐゴシック" pitchFamily="34" charset="-128"/>
              </a:rPr>
              <a:t>/MS Analyses of Urine Samples</a:t>
            </a:r>
            <a:endParaRPr lang="en-CA" sz="2400" b="1" dirty="0">
              <a:solidFill>
                <a:srgbClr val="A50021"/>
              </a:solidFill>
            </a:endParaRPr>
          </a:p>
        </p:txBody>
      </p:sp>
      <p:sp>
        <p:nvSpPr>
          <p:cNvPr id="73734" name="Rectangle 6"/>
          <p:cNvSpPr>
            <a:spLocks noChangeArrowheads="1"/>
          </p:cNvSpPr>
          <p:nvPr/>
        </p:nvSpPr>
        <p:spPr bwMode="auto">
          <a:xfrm>
            <a:off x="76197" y="677330"/>
            <a:ext cx="8991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CA" altLang="ja-JP" b="1" dirty="0" smtClean="0">
                <a:solidFill>
                  <a:schemeClr val="accent2"/>
                </a:solidFill>
                <a:ea typeface="ＭＳ Ｐゴシック" pitchFamily="34" charset="-128"/>
              </a:rPr>
              <a:t>Fold </a:t>
            </a:r>
            <a:r>
              <a:rPr lang="en-CA" altLang="ja-JP" b="1" dirty="0">
                <a:solidFill>
                  <a:schemeClr val="accent2"/>
                </a:solidFill>
                <a:ea typeface="ＭＳ Ｐゴシック" pitchFamily="34" charset="-128"/>
              </a:rPr>
              <a:t>increase </a:t>
            </a:r>
            <a:r>
              <a:rPr lang="en-CA" altLang="ja-JP" b="1" dirty="0" smtClean="0">
                <a:solidFill>
                  <a:schemeClr val="accent2"/>
                </a:solidFill>
                <a:ea typeface="ＭＳ Ｐゴシック" pitchFamily="34" charset="-128"/>
              </a:rPr>
              <a:t>in post-exposure urine </a:t>
            </a:r>
            <a:r>
              <a:rPr lang="en-CA" altLang="ja-JP" b="1" dirty="0">
                <a:solidFill>
                  <a:schemeClr val="accent2"/>
                </a:solidFill>
                <a:ea typeface="ＭＳ Ｐゴシック" pitchFamily="34" charset="-128"/>
              </a:rPr>
              <a:t>of selected smoke marker compounds in the urines of </a:t>
            </a:r>
            <a:r>
              <a:rPr lang="en-CA" altLang="ja-JP" b="1" dirty="0" smtClean="0">
                <a:solidFill>
                  <a:schemeClr val="accent2"/>
                </a:solidFill>
                <a:ea typeface="ＭＳ Ｐゴシック" pitchFamily="34" charset="-128"/>
              </a:rPr>
              <a:t>exposed firefighter compared to pre-exposure levels.</a:t>
            </a:r>
            <a:r>
              <a:rPr lang="en-CA" altLang="ja-JP" b="1" dirty="0" smtClean="0">
                <a:ea typeface="ＭＳ Ｐゴシック" pitchFamily="34" charset="-128"/>
              </a:rPr>
              <a:t> </a:t>
            </a:r>
            <a:endParaRPr lang="en-CA" altLang="ja-JP" dirty="0">
              <a:ea typeface="ＭＳ Ｐゴシック" pitchFamily="34" charset="-128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55576" y="1476672"/>
            <a:ext cx="7887171" cy="4544616"/>
            <a:chOff x="-2154918" y="-155850"/>
            <a:chExt cx="10426700" cy="5862638"/>
          </a:xfrm>
        </p:grpSpPr>
        <p:graphicFrame>
          <p:nvGraphicFramePr>
            <p:cNvPr id="73736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08870472"/>
                </p:ext>
              </p:extLst>
            </p:nvPr>
          </p:nvGraphicFramePr>
          <p:xfrm>
            <a:off x="-2154918" y="-155850"/>
            <a:ext cx="10426700" cy="5862638"/>
          </p:xfrm>
          <a:graphic>
            <a:graphicData uri="http://schemas.openxmlformats.org/presentationml/2006/ole">
              <p:oleObj spid="_x0000_s156696" name="Chart" r:id="rId3" imgW="10426700" imgH="6375400" progId="Excel.Sheet.8">
                <p:embed/>
              </p:oleObj>
            </a:graphicData>
          </a:graphic>
        </p:graphicFrame>
        <p:pic>
          <p:nvPicPr>
            <p:cNvPr id="73735" name="Picture 19" descr="Flame Tattoo Clip Art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546271" y="4355551"/>
              <a:ext cx="200025" cy="236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2128780" y="215717"/>
              <a:ext cx="3274365" cy="436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FF"/>
                  </a:solidFill>
                </a:rPr>
                <a:t>Isopimaric acid (15,000x)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233246" y="1969419"/>
              <a:ext cx="1942661" cy="7543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2F6F75"/>
                  </a:solidFill>
                </a:rPr>
                <a:t>C</a:t>
              </a:r>
              <a:r>
                <a:rPr lang="en-US" sz="1600" baseline="-25000" dirty="0" smtClean="0">
                  <a:solidFill>
                    <a:srgbClr val="2F6F75"/>
                  </a:solidFill>
                </a:rPr>
                <a:t>5</a:t>
              </a:r>
              <a:r>
                <a:rPr lang="en-US" sz="1600" dirty="0" smtClean="0">
                  <a:solidFill>
                    <a:srgbClr val="2F6F75"/>
                  </a:solidFill>
                </a:rPr>
                <a:t>-Guaiacol-1 </a:t>
              </a:r>
            </a:p>
            <a:p>
              <a:r>
                <a:rPr lang="en-US" sz="1600" dirty="0" smtClean="0">
                  <a:solidFill>
                    <a:srgbClr val="2F6F75"/>
                  </a:solidFill>
                </a:rPr>
                <a:t>(7,500x)</a:t>
              </a:r>
              <a:endParaRPr lang="en-US" sz="1600" dirty="0">
                <a:solidFill>
                  <a:srgbClr val="2F6F75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1942" y="4117165"/>
              <a:ext cx="2565511" cy="436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800000"/>
                  </a:solidFill>
                </a:rPr>
                <a:t>Pimaric acid (600x)</a:t>
              </a:r>
              <a:endParaRPr lang="en-US" sz="1600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157560" y="6302277"/>
            <a:ext cx="4594926" cy="369332"/>
            <a:chOff x="2157560" y="6302277"/>
            <a:chExt cx="4594926" cy="369332"/>
          </a:xfrm>
        </p:grpSpPr>
        <p:sp>
          <p:nvSpPr>
            <p:cNvPr id="5" name="TextBox 4"/>
            <p:cNvSpPr txBox="1"/>
            <p:nvPr/>
          </p:nvSpPr>
          <p:spPr>
            <a:xfrm>
              <a:off x="2411146" y="6302277"/>
              <a:ext cx="43413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Fire training exercise from 10-10:30 a.m. </a:t>
              </a:r>
              <a:endParaRPr lang="en-US" dirty="0"/>
            </a:p>
          </p:txBody>
        </p:sp>
        <p:pic>
          <p:nvPicPr>
            <p:cNvPr id="13" name="Picture 19" descr="Flame Tattoo Clip Art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157560" y="6349605"/>
              <a:ext cx="200025" cy="236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Number Placeholder 3"/>
          <p:cNvSpPr txBox="1">
            <a:spLocks noGrp="1"/>
          </p:cNvSpPr>
          <p:nvPr/>
        </p:nvSpPr>
        <p:spPr bwMode="auto">
          <a:xfrm>
            <a:off x="6553200" y="6409134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B244E120-0C7D-AE4B-88B4-34271F14343B}" type="slidenum">
              <a:rPr lang="en-CA" sz="1400"/>
              <a:pPr algn="r" eaLnBrk="1" hangingPunct="1"/>
              <a:t>44</a:t>
            </a:fld>
            <a:endParaRPr lang="en-CA" sz="1400" dirty="0"/>
          </a:p>
        </p:txBody>
      </p:sp>
      <p:graphicFrame>
        <p:nvGraphicFramePr>
          <p:cNvPr id="1536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38067521"/>
              </p:ext>
            </p:extLst>
          </p:nvPr>
        </p:nvGraphicFramePr>
        <p:xfrm>
          <a:off x="152400" y="685800"/>
          <a:ext cx="8839200" cy="5476875"/>
        </p:xfrm>
        <a:graphic>
          <a:graphicData uri="http://schemas.openxmlformats.org/presentationml/2006/ole">
            <p:oleObj spid="_x0000_s157719" name="Chart" r:id="rId3" imgW="11798300" imgH="7327900" progId="Excel.Sheet.8">
              <p:embed/>
            </p:oleObj>
          </a:graphicData>
        </a:graphic>
      </p:graphicFrame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1905000" y="4419600"/>
            <a:ext cx="152400" cy="12192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4" name="Rectangle 5"/>
          <p:cNvSpPr>
            <a:spLocks noChangeArrowheads="1"/>
          </p:cNvSpPr>
          <p:nvPr/>
        </p:nvSpPr>
        <p:spPr bwMode="auto">
          <a:xfrm>
            <a:off x="5646688" y="4419600"/>
            <a:ext cx="152400" cy="12192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6148536" y="4421716"/>
            <a:ext cx="152400" cy="12192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Rectangle 7"/>
          <p:cNvSpPr>
            <a:spLocks noChangeArrowheads="1"/>
          </p:cNvSpPr>
          <p:nvPr/>
        </p:nvSpPr>
        <p:spPr bwMode="auto">
          <a:xfrm>
            <a:off x="6876256" y="4432399"/>
            <a:ext cx="152400" cy="12192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Rectangle 9"/>
          <p:cNvSpPr>
            <a:spLocks noChangeArrowheads="1"/>
          </p:cNvSpPr>
          <p:nvPr/>
        </p:nvSpPr>
        <p:spPr bwMode="auto">
          <a:xfrm>
            <a:off x="6400800" y="4431241"/>
            <a:ext cx="152400" cy="12192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Rectangle 11"/>
          <p:cNvSpPr>
            <a:spLocks noChangeArrowheads="1"/>
          </p:cNvSpPr>
          <p:nvPr/>
        </p:nvSpPr>
        <p:spPr bwMode="auto">
          <a:xfrm>
            <a:off x="7620000" y="4423932"/>
            <a:ext cx="152400" cy="12192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9" name="Rectangle 12"/>
          <p:cNvSpPr>
            <a:spLocks noChangeArrowheads="1"/>
          </p:cNvSpPr>
          <p:nvPr/>
        </p:nvSpPr>
        <p:spPr bwMode="auto">
          <a:xfrm>
            <a:off x="8153400" y="4423932"/>
            <a:ext cx="152400" cy="12192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1713" name="Group 33"/>
          <p:cNvGrpSpPr>
            <a:grpSpLocks/>
          </p:cNvGrpSpPr>
          <p:nvPr/>
        </p:nvGrpSpPr>
        <p:grpSpPr bwMode="auto">
          <a:xfrm>
            <a:off x="1403251" y="4419600"/>
            <a:ext cx="7146925" cy="1219200"/>
            <a:chOff x="874" y="2784"/>
            <a:chExt cx="4502" cy="768"/>
          </a:xfrm>
        </p:grpSpPr>
        <p:sp>
          <p:nvSpPr>
            <p:cNvPr id="15384" name="Rectangle 20"/>
            <p:cNvSpPr>
              <a:spLocks noChangeArrowheads="1"/>
            </p:cNvSpPr>
            <p:nvPr/>
          </p:nvSpPr>
          <p:spPr bwMode="auto">
            <a:xfrm>
              <a:off x="874" y="2784"/>
              <a:ext cx="96" cy="768"/>
            </a:xfrm>
            <a:prstGeom prst="rect">
              <a:avLst/>
            </a:prstGeom>
            <a:solidFill>
              <a:srgbClr val="800000">
                <a:alpha val="50195"/>
              </a:srgbClr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5" name="Rectangle 21"/>
            <p:cNvSpPr>
              <a:spLocks noChangeArrowheads="1"/>
            </p:cNvSpPr>
            <p:nvPr/>
          </p:nvSpPr>
          <p:spPr bwMode="auto">
            <a:xfrm>
              <a:off x="4176" y="2784"/>
              <a:ext cx="96" cy="768"/>
            </a:xfrm>
            <a:prstGeom prst="rect">
              <a:avLst/>
            </a:prstGeom>
            <a:solidFill>
              <a:srgbClr val="800000">
                <a:alpha val="50195"/>
              </a:srgbClr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6" name="Rectangle 22"/>
            <p:cNvSpPr>
              <a:spLocks noChangeArrowheads="1"/>
            </p:cNvSpPr>
            <p:nvPr/>
          </p:nvSpPr>
          <p:spPr bwMode="auto">
            <a:xfrm>
              <a:off x="1660" y="2784"/>
              <a:ext cx="96" cy="768"/>
            </a:xfrm>
            <a:prstGeom prst="rect">
              <a:avLst/>
            </a:prstGeom>
            <a:solidFill>
              <a:srgbClr val="800000">
                <a:alpha val="50195"/>
              </a:srgbClr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7" name="Rectangle 23"/>
            <p:cNvSpPr>
              <a:spLocks noChangeArrowheads="1"/>
            </p:cNvSpPr>
            <p:nvPr/>
          </p:nvSpPr>
          <p:spPr bwMode="auto">
            <a:xfrm>
              <a:off x="3696" y="2784"/>
              <a:ext cx="96" cy="768"/>
            </a:xfrm>
            <a:prstGeom prst="rect">
              <a:avLst/>
            </a:prstGeom>
            <a:solidFill>
              <a:srgbClr val="800000">
                <a:alpha val="50195"/>
              </a:srgbClr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8" name="Rectangle 24"/>
            <p:cNvSpPr>
              <a:spLocks noChangeArrowheads="1"/>
            </p:cNvSpPr>
            <p:nvPr/>
          </p:nvSpPr>
          <p:spPr bwMode="auto">
            <a:xfrm>
              <a:off x="4646" y="2784"/>
              <a:ext cx="96" cy="768"/>
            </a:xfrm>
            <a:prstGeom prst="rect">
              <a:avLst/>
            </a:prstGeom>
            <a:solidFill>
              <a:srgbClr val="800000">
                <a:alpha val="50195"/>
              </a:srgbClr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9" name="Rectangle 25"/>
            <p:cNvSpPr>
              <a:spLocks noChangeArrowheads="1"/>
            </p:cNvSpPr>
            <p:nvPr/>
          </p:nvSpPr>
          <p:spPr bwMode="auto">
            <a:xfrm>
              <a:off x="4487" y="2784"/>
              <a:ext cx="96" cy="768"/>
            </a:xfrm>
            <a:prstGeom prst="rect">
              <a:avLst/>
            </a:prstGeom>
            <a:solidFill>
              <a:srgbClr val="800000">
                <a:alpha val="50195"/>
              </a:srgbClr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0" name="Rectangle 26"/>
            <p:cNvSpPr>
              <a:spLocks noChangeArrowheads="1"/>
            </p:cNvSpPr>
            <p:nvPr/>
          </p:nvSpPr>
          <p:spPr bwMode="auto">
            <a:xfrm>
              <a:off x="4954" y="2784"/>
              <a:ext cx="96" cy="768"/>
            </a:xfrm>
            <a:prstGeom prst="rect">
              <a:avLst/>
            </a:prstGeom>
            <a:solidFill>
              <a:srgbClr val="800000">
                <a:alpha val="50195"/>
              </a:srgbClr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1" name="Rectangle 27"/>
            <p:cNvSpPr>
              <a:spLocks noChangeArrowheads="1"/>
            </p:cNvSpPr>
            <p:nvPr/>
          </p:nvSpPr>
          <p:spPr bwMode="auto">
            <a:xfrm>
              <a:off x="5280" y="2784"/>
              <a:ext cx="96" cy="768"/>
            </a:xfrm>
            <a:prstGeom prst="rect">
              <a:avLst/>
            </a:prstGeom>
            <a:solidFill>
              <a:srgbClr val="800000">
                <a:alpha val="50195"/>
              </a:srgbClr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371" name="Text Box 30"/>
          <p:cNvSpPr txBox="1">
            <a:spLocks noChangeArrowheads="1"/>
          </p:cNvSpPr>
          <p:nvPr/>
        </p:nvSpPr>
        <p:spPr bwMode="auto">
          <a:xfrm>
            <a:off x="728133" y="152398"/>
            <a:ext cx="78220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CA" b="1" dirty="0">
                <a:solidFill>
                  <a:srgbClr val="800000"/>
                </a:solidFill>
              </a:rPr>
              <a:t>Fold Increase in </a:t>
            </a:r>
            <a:r>
              <a:rPr lang="en-CA" b="1" dirty="0" smtClean="0">
                <a:solidFill>
                  <a:srgbClr val="800000"/>
                </a:solidFill>
              </a:rPr>
              <a:t>Post</a:t>
            </a:r>
            <a:r>
              <a:rPr lang="en-CA" b="1" dirty="0">
                <a:solidFill>
                  <a:srgbClr val="800000"/>
                </a:solidFill>
              </a:rPr>
              <a:t>-exposure Urine </a:t>
            </a:r>
            <a:r>
              <a:rPr lang="en-CA" b="1" dirty="0" smtClean="0">
                <a:solidFill>
                  <a:srgbClr val="800000"/>
                </a:solidFill>
              </a:rPr>
              <a:t>(log </a:t>
            </a:r>
            <a:r>
              <a:rPr lang="en-CA" b="1" dirty="0">
                <a:solidFill>
                  <a:srgbClr val="800000"/>
                </a:solidFill>
              </a:rPr>
              <a:t>scale)</a:t>
            </a:r>
          </a:p>
        </p:txBody>
      </p:sp>
      <p:grpSp>
        <p:nvGrpSpPr>
          <p:cNvPr id="71771" name="Group 91"/>
          <p:cNvGrpSpPr>
            <a:grpSpLocks/>
          </p:cNvGrpSpPr>
          <p:nvPr/>
        </p:nvGrpSpPr>
        <p:grpSpPr bwMode="auto">
          <a:xfrm>
            <a:off x="1435100" y="1828800"/>
            <a:ext cx="6858000" cy="4600575"/>
            <a:chOff x="912" y="1152"/>
            <a:chExt cx="4320" cy="2898"/>
          </a:xfrm>
        </p:grpSpPr>
        <p:sp>
          <p:nvSpPr>
            <p:cNvPr id="71722" name="AutoShape 42"/>
            <p:cNvSpPr>
              <a:spLocks noChangeArrowheads="1"/>
            </p:cNvSpPr>
            <p:nvPr/>
          </p:nvSpPr>
          <p:spPr bwMode="auto">
            <a:xfrm>
              <a:off x="1216" y="3924"/>
              <a:ext cx="96" cy="96"/>
            </a:xfrm>
            <a:prstGeom prst="star5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Arial" charset="0"/>
              </a:endParaRPr>
            </a:p>
          </p:txBody>
        </p:sp>
        <p:grpSp>
          <p:nvGrpSpPr>
            <p:cNvPr id="15375" name="Group 90"/>
            <p:cNvGrpSpPr>
              <a:grpSpLocks/>
            </p:cNvGrpSpPr>
            <p:nvPr/>
          </p:nvGrpSpPr>
          <p:grpSpPr bwMode="auto">
            <a:xfrm>
              <a:off x="912" y="1152"/>
              <a:ext cx="4320" cy="2898"/>
              <a:chOff x="912" y="1152"/>
              <a:chExt cx="4320" cy="2898"/>
            </a:xfrm>
          </p:grpSpPr>
          <p:sp>
            <p:nvSpPr>
              <p:cNvPr id="71715" name="AutoShape 35"/>
              <p:cNvSpPr>
                <a:spLocks noChangeArrowheads="1"/>
              </p:cNvSpPr>
              <p:nvPr/>
            </p:nvSpPr>
            <p:spPr bwMode="auto">
              <a:xfrm>
                <a:off x="912" y="1152"/>
                <a:ext cx="96" cy="96"/>
              </a:xfrm>
              <a:prstGeom prst="star5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Arial" charset="0"/>
                </a:endParaRPr>
              </a:p>
            </p:txBody>
          </p:sp>
          <p:sp>
            <p:nvSpPr>
              <p:cNvPr id="71716" name="AutoShape 36"/>
              <p:cNvSpPr>
                <a:spLocks noChangeArrowheads="1"/>
              </p:cNvSpPr>
              <p:nvPr/>
            </p:nvSpPr>
            <p:spPr bwMode="auto">
              <a:xfrm>
                <a:off x="1200" y="1152"/>
                <a:ext cx="96" cy="96"/>
              </a:xfrm>
              <a:prstGeom prst="star5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Arial" charset="0"/>
                </a:endParaRPr>
              </a:p>
            </p:txBody>
          </p:sp>
          <p:sp>
            <p:nvSpPr>
              <p:cNvPr id="71717" name="AutoShape 37"/>
              <p:cNvSpPr>
                <a:spLocks noChangeArrowheads="1"/>
              </p:cNvSpPr>
              <p:nvPr/>
            </p:nvSpPr>
            <p:spPr bwMode="auto">
              <a:xfrm>
                <a:off x="3264" y="1776"/>
                <a:ext cx="96" cy="96"/>
              </a:xfrm>
              <a:prstGeom prst="star5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Arial" charset="0"/>
                </a:endParaRPr>
              </a:p>
            </p:txBody>
          </p:sp>
          <p:sp>
            <p:nvSpPr>
              <p:cNvPr id="71718" name="AutoShape 38"/>
              <p:cNvSpPr>
                <a:spLocks noChangeArrowheads="1"/>
              </p:cNvSpPr>
              <p:nvPr/>
            </p:nvSpPr>
            <p:spPr bwMode="auto">
              <a:xfrm>
                <a:off x="3552" y="1824"/>
                <a:ext cx="96" cy="96"/>
              </a:xfrm>
              <a:prstGeom prst="star5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Arial" charset="0"/>
                </a:endParaRPr>
              </a:p>
            </p:txBody>
          </p:sp>
          <p:sp>
            <p:nvSpPr>
              <p:cNvPr id="71719" name="AutoShape 39"/>
              <p:cNvSpPr>
                <a:spLocks noChangeArrowheads="1"/>
              </p:cNvSpPr>
              <p:nvPr/>
            </p:nvSpPr>
            <p:spPr bwMode="auto">
              <a:xfrm>
                <a:off x="4032" y="1872"/>
                <a:ext cx="96" cy="96"/>
              </a:xfrm>
              <a:prstGeom prst="star5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Arial" charset="0"/>
                </a:endParaRPr>
              </a:p>
            </p:txBody>
          </p:sp>
          <p:sp>
            <p:nvSpPr>
              <p:cNvPr id="71720" name="AutoShape 40"/>
              <p:cNvSpPr>
                <a:spLocks noChangeArrowheads="1"/>
              </p:cNvSpPr>
              <p:nvPr/>
            </p:nvSpPr>
            <p:spPr bwMode="auto">
              <a:xfrm>
                <a:off x="4350" y="1920"/>
                <a:ext cx="96" cy="96"/>
              </a:xfrm>
              <a:prstGeom prst="star5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Arial" charset="0"/>
                </a:endParaRPr>
              </a:p>
            </p:txBody>
          </p:sp>
          <p:sp>
            <p:nvSpPr>
              <p:cNvPr id="71721" name="AutoShape 41"/>
              <p:cNvSpPr>
                <a:spLocks noChangeArrowheads="1"/>
              </p:cNvSpPr>
              <p:nvPr/>
            </p:nvSpPr>
            <p:spPr bwMode="auto">
              <a:xfrm>
                <a:off x="5136" y="2160"/>
                <a:ext cx="96" cy="96"/>
              </a:xfrm>
              <a:prstGeom prst="star5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Arial" charset="0"/>
                </a:endParaRPr>
              </a:p>
            </p:txBody>
          </p:sp>
          <p:sp>
            <p:nvSpPr>
              <p:cNvPr id="15383" name="Text Box 43"/>
              <p:cNvSpPr txBox="1">
                <a:spLocks noChangeArrowheads="1"/>
              </p:cNvSpPr>
              <p:nvPr/>
            </p:nvSpPr>
            <p:spPr bwMode="auto">
              <a:xfrm>
                <a:off x="1328" y="3838"/>
                <a:ext cx="3264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CA" sz="1600" dirty="0"/>
                  <a:t>Indicates compounds that are commercially available</a:t>
                </a:r>
              </a:p>
            </p:txBody>
          </p:sp>
        </p:grpSp>
      </p:grpSp>
      <p:sp>
        <p:nvSpPr>
          <p:cNvPr id="15373" name="Rectangle 44"/>
          <p:cNvSpPr>
            <a:spLocks noChangeArrowheads="1"/>
          </p:cNvSpPr>
          <p:nvPr/>
        </p:nvSpPr>
        <p:spPr bwMode="auto">
          <a:xfrm>
            <a:off x="5152728" y="4419600"/>
            <a:ext cx="152400" cy="12192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 rot="19967514">
            <a:off x="1416125" y="1254663"/>
            <a:ext cx="1711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isopimaric acid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19923950">
            <a:off x="1886095" y="1280053"/>
            <a:ext cx="166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acetovallinone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9967139">
            <a:off x="5046134" y="2065851"/>
            <a:ext cx="2468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2-hydroxynaphthalene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20009955">
            <a:off x="5684288" y="2497656"/>
            <a:ext cx="100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eugenol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9902840">
            <a:off x="6389145" y="2548464"/>
            <a:ext cx="980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syringol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9935465">
            <a:off x="6782658" y="2241812"/>
            <a:ext cx="2622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2-hydroxyphenanthrene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153400" y="2819400"/>
            <a:ext cx="396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9809769">
            <a:off x="7578196" y="2959237"/>
            <a:ext cx="1659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methylsyringol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94660" y="1754117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?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818796" y="1979548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?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098716" y="1772816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?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563888" y="2405322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?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059832" y="2060848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?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067944" y="2492896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?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826908" y="2411596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?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835020" y="2564904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?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330964" y="2564904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?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579436" y="3328886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?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835696" y="6381328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?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41890" y="6372036"/>
            <a:ext cx="38574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800000"/>
                </a:solidFill>
              </a:rPr>
              <a:t>Indicates compounds that are unknowns</a:t>
            </a:r>
            <a:endParaRPr lang="en-US" sz="16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3" grpId="0"/>
      <p:bldP spid="52" grpId="0"/>
      <p:bldP spid="53" grpId="0"/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>
                <a:solidFill>
                  <a:srgbClr val="800000"/>
                </a:solidFill>
              </a:rPr>
              <a:t>Take-home Messages – Part 5</a:t>
            </a:r>
            <a:endParaRPr lang="en-US" sz="3200" b="1" dirty="0">
              <a:solidFill>
                <a:srgbClr val="8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55576" y="1528192"/>
            <a:ext cx="8064896" cy="5213176"/>
          </a:xfrm>
        </p:spPr>
        <p:txBody>
          <a:bodyPr/>
          <a:lstStyle/>
          <a:p>
            <a:r>
              <a:rPr lang="en-US" sz="2400" dirty="0" smtClean="0"/>
              <a:t>New chemical markers of particulate smoke exposure identified. </a:t>
            </a:r>
          </a:p>
          <a:p>
            <a:r>
              <a:rPr lang="en-US" sz="2400" dirty="0" smtClean="0"/>
              <a:t>No chemical markers of particulate exposure exist.</a:t>
            </a:r>
          </a:p>
          <a:p>
            <a:r>
              <a:rPr lang="en-US" sz="2400" dirty="0" smtClean="0"/>
              <a:t>Additional </a:t>
            </a:r>
            <a:r>
              <a:rPr lang="en-US" sz="2400" dirty="0"/>
              <a:t>urinary smoke markers </a:t>
            </a:r>
            <a:r>
              <a:rPr lang="en-US" sz="2400" dirty="0" smtClean="0"/>
              <a:t>also identified.</a:t>
            </a:r>
          </a:p>
          <a:p>
            <a:r>
              <a:rPr lang="en-US" sz="2400" dirty="0" smtClean="0"/>
              <a:t>Ten chemicals identified in urine which showed more than 1000x increases following smoke exposure. </a:t>
            </a:r>
          </a:p>
          <a:p>
            <a:endParaRPr lang="en-US" sz="2400" dirty="0" smtClean="0"/>
          </a:p>
          <a:p>
            <a:r>
              <a:rPr lang="en-US" sz="2400" dirty="0" smtClean="0"/>
              <a:t>Recommendations:</a:t>
            </a:r>
          </a:p>
          <a:p>
            <a:pPr lvl="1">
              <a:buFont typeface="Wingdings" charset="2"/>
              <a:buChar char="Ø"/>
            </a:pPr>
            <a:r>
              <a:rPr lang="en-US" sz="2400" dirty="0" smtClean="0"/>
              <a:t>These new markers should be investigated in detail so see how useful they are as measures of smoke and particulate exposures.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409134"/>
            <a:ext cx="2133600" cy="476250"/>
          </a:xfrm>
        </p:spPr>
        <p:txBody>
          <a:bodyPr/>
          <a:lstStyle/>
          <a:p>
            <a:pPr>
              <a:defRPr/>
            </a:pPr>
            <a:fld id="{CD9A169B-4A2B-3E43-927F-10A4B10EA8EC}" type="slidenum">
              <a:rPr lang="en-CA" smtClean="0"/>
              <a:pPr>
                <a:defRPr/>
              </a:pPr>
              <a:t>45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4559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238126"/>
            <a:ext cx="9143999" cy="676276"/>
            <a:chOff x="0" y="150"/>
            <a:chExt cx="5760" cy="426"/>
          </a:xfrm>
        </p:grpSpPr>
        <p:sp>
          <p:nvSpPr>
            <p:cNvPr id="30742" name="Text Box 6"/>
            <p:cNvSpPr txBox="1">
              <a:spLocks noChangeArrowheads="1"/>
            </p:cNvSpPr>
            <p:nvPr/>
          </p:nvSpPr>
          <p:spPr bwMode="auto">
            <a:xfrm>
              <a:off x="0" y="150"/>
              <a:ext cx="5760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CA" sz="3200" b="1" dirty="0" smtClean="0">
                  <a:solidFill>
                    <a:srgbClr val="800000"/>
                  </a:solidFill>
                </a:rPr>
                <a:t>Conclusions: Fire Fighter Smoke Exposures</a:t>
              </a:r>
              <a:endParaRPr lang="en-CA" sz="3200" dirty="0">
                <a:solidFill>
                  <a:srgbClr val="800000"/>
                </a:solidFill>
              </a:endParaRPr>
            </a:p>
          </p:txBody>
        </p:sp>
        <p:sp>
          <p:nvSpPr>
            <p:cNvPr id="30743" name="Line 7"/>
            <p:cNvSpPr>
              <a:spLocks noChangeShapeType="1"/>
            </p:cNvSpPr>
            <p:nvPr/>
          </p:nvSpPr>
          <p:spPr bwMode="auto">
            <a:xfrm>
              <a:off x="295" y="576"/>
              <a:ext cx="5261" cy="0"/>
            </a:xfrm>
            <a:prstGeom prst="line">
              <a:avLst/>
            </a:prstGeom>
            <a:noFill/>
            <a:ln w="57150" cmpd="thickThin">
              <a:solidFill>
                <a:srgbClr val="8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39750" y="6021388"/>
            <a:ext cx="8135938" cy="728662"/>
            <a:chOff x="340" y="3793"/>
            <a:chExt cx="5125" cy="459"/>
          </a:xfrm>
        </p:grpSpPr>
        <p:pic>
          <p:nvPicPr>
            <p:cNvPr id="30735" name="Picture 9" descr="McMaster University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62" y="3793"/>
              <a:ext cx="682" cy="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340" y="3929"/>
              <a:ext cx="2177" cy="136"/>
              <a:chOff x="340" y="3929"/>
              <a:chExt cx="2177" cy="136"/>
            </a:xfrm>
          </p:grpSpPr>
          <p:sp>
            <p:nvSpPr>
              <p:cNvPr id="30740" name="Rectangle 11"/>
              <p:cNvSpPr>
                <a:spLocks noChangeArrowheads="1"/>
              </p:cNvSpPr>
              <p:nvPr/>
            </p:nvSpPr>
            <p:spPr bwMode="auto">
              <a:xfrm>
                <a:off x="340" y="3929"/>
                <a:ext cx="2177" cy="46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41" name="Rectangle 12"/>
              <p:cNvSpPr>
                <a:spLocks noChangeArrowheads="1"/>
              </p:cNvSpPr>
              <p:nvPr/>
            </p:nvSpPr>
            <p:spPr bwMode="auto">
              <a:xfrm>
                <a:off x="340" y="4020"/>
                <a:ext cx="2177" cy="45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" name="Group 13"/>
            <p:cNvGrpSpPr>
              <a:grpSpLocks/>
            </p:cNvGrpSpPr>
            <p:nvPr/>
          </p:nvGrpSpPr>
          <p:grpSpPr bwMode="auto">
            <a:xfrm>
              <a:off x="3288" y="3929"/>
              <a:ext cx="2177" cy="136"/>
              <a:chOff x="340" y="3929"/>
              <a:chExt cx="2177" cy="136"/>
            </a:xfrm>
          </p:grpSpPr>
          <p:sp>
            <p:nvSpPr>
              <p:cNvPr id="30738" name="Rectangle 14"/>
              <p:cNvSpPr>
                <a:spLocks noChangeArrowheads="1"/>
              </p:cNvSpPr>
              <p:nvPr/>
            </p:nvSpPr>
            <p:spPr bwMode="auto">
              <a:xfrm>
                <a:off x="340" y="3929"/>
                <a:ext cx="2177" cy="46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39" name="Rectangle 15"/>
              <p:cNvSpPr>
                <a:spLocks noChangeArrowheads="1"/>
              </p:cNvSpPr>
              <p:nvPr/>
            </p:nvSpPr>
            <p:spPr bwMode="auto">
              <a:xfrm>
                <a:off x="340" y="4020"/>
                <a:ext cx="2177" cy="45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30727" name="Text Box 25"/>
          <p:cNvSpPr txBox="1">
            <a:spLocks noChangeArrowheads="1"/>
          </p:cNvSpPr>
          <p:nvPr/>
        </p:nvSpPr>
        <p:spPr bwMode="auto">
          <a:xfrm>
            <a:off x="689992" y="1413931"/>
            <a:ext cx="7842448" cy="455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Wingdings" charset="2"/>
              <a:buChar char="Ø"/>
            </a:pPr>
            <a:r>
              <a:rPr lang="en-CA" sz="2000" dirty="0" smtClean="0"/>
              <a:t> Fire fighters in fire-training exercises experience wide range of exposures to over 1500 fire-generated chemicals.</a:t>
            </a:r>
          </a:p>
          <a:p>
            <a:pPr>
              <a:spcBef>
                <a:spcPct val="50000"/>
              </a:spcBef>
              <a:buFont typeface="Wingdings" charset="2"/>
              <a:buChar char="Ø"/>
            </a:pPr>
            <a:r>
              <a:rPr lang="en-CA" sz="2000" dirty="0" smtClean="0"/>
              <a:t> Skin analyses </a:t>
            </a:r>
            <a:r>
              <a:rPr lang="en-CA" sz="2000" dirty="0"/>
              <a:t>of fire fighter trainees </a:t>
            </a:r>
            <a:r>
              <a:rPr lang="en-CA" sz="2000" dirty="0" smtClean="0"/>
              <a:t>showed they received similar exposures to smoke chemicals at five body sites.  Fire fighters likely receive a “whole-body exposure” to smoke.</a:t>
            </a:r>
          </a:p>
          <a:p>
            <a:pPr>
              <a:spcBef>
                <a:spcPct val="50000"/>
              </a:spcBef>
              <a:buFont typeface="Wingdings" charset="2"/>
              <a:buChar char="Ø"/>
            </a:pPr>
            <a:r>
              <a:rPr lang="en-CA" sz="2000" dirty="0" smtClean="0"/>
              <a:t> Methylsyringol and three hydroxyfluorenes are excellent urinary markers </a:t>
            </a:r>
            <a:r>
              <a:rPr lang="en-CA" sz="2000" dirty="0"/>
              <a:t>of smoke </a:t>
            </a:r>
            <a:r>
              <a:rPr lang="en-CA" sz="2000" dirty="0" smtClean="0"/>
              <a:t>exposure.</a:t>
            </a:r>
          </a:p>
          <a:p>
            <a:pPr>
              <a:spcBef>
                <a:spcPct val="50000"/>
              </a:spcBef>
              <a:buFont typeface="Wingdings" charset="2"/>
              <a:buChar char="Ø"/>
            </a:pPr>
            <a:r>
              <a:rPr lang="en-CA" sz="2000" dirty="0"/>
              <a:t> </a:t>
            </a:r>
            <a:r>
              <a:rPr lang="en-CA" sz="2000" dirty="0" smtClean="0"/>
              <a:t>Ten new wood smoke chemicals identified in urine which show huge changes </a:t>
            </a:r>
            <a:r>
              <a:rPr lang="en-CA" sz="2000" dirty="0"/>
              <a:t>(&gt;1000-fold) </a:t>
            </a:r>
            <a:r>
              <a:rPr lang="en-CA" sz="2000" dirty="0" smtClean="0"/>
              <a:t>pre-exposure versus post-exposure.</a:t>
            </a:r>
          </a:p>
          <a:p>
            <a:pPr>
              <a:spcBef>
                <a:spcPct val="50000"/>
              </a:spcBef>
              <a:buFont typeface="Wingdings" charset="2"/>
              <a:buChar char="Ø"/>
            </a:pPr>
            <a:r>
              <a:rPr lang="en-CA" sz="2000" dirty="0" smtClean="0"/>
              <a:t> Smoke chemicals are substantially cleared from the body within 24 hours.</a:t>
            </a:r>
          </a:p>
          <a:p>
            <a:pPr>
              <a:spcBef>
                <a:spcPct val="50000"/>
              </a:spcBef>
            </a:pPr>
            <a:endParaRPr lang="en-CA" sz="20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81142"/>
            <a:ext cx="2133600" cy="476250"/>
          </a:xfrm>
        </p:spPr>
        <p:txBody>
          <a:bodyPr/>
          <a:lstStyle/>
          <a:p>
            <a:pPr>
              <a:defRPr/>
            </a:pPr>
            <a:fld id="{CD9A169B-4A2B-3E43-927F-10A4B10EA8EC}" type="slidenum">
              <a:rPr lang="en-CA" smtClean="0"/>
              <a:pPr>
                <a:defRPr/>
              </a:pPr>
              <a:t>46</a:t>
            </a:fld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238126"/>
            <a:ext cx="9143999" cy="676276"/>
            <a:chOff x="0" y="150"/>
            <a:chExt cx="5760" cy="426"/>
          </a:xfrm>
        </p:grpSpPr>
        <p:sp>
          <p:nvSpPr>
            <p:cNvPr id="30742" name="Text Box 6"/>
            <p:cNvSpPr txBox="1">
              <a:spLocks noChangeArrowheads="1"/>
            </p:cNvSpPr>
            <p:nvPr/>
          </p:nvSpPr>
          <p:spPr bwMode="auto">
            <a:xfrm>
              <a:off x="0" y="150"/>
              <a:ext cx="576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CA" sz="2800" b="1" dirty="0" smtClean="0">
                  <a:solidFill>
                    <a:srgbClr val="800000"/>
                  </a:solidFill>
                </a:rPr>
                <a:t>Recommendations to Reduce Smoke Exposures</a:t>
              </a:r>
              <a:endParaRPr lang="en-CA" sz="2800" dirty="0">
                <a:solidFill>
                  <a:srgbClr val="800000"/>
                </a:solidFill>
              </a:endParaRPr>
            </a:p>
          </p:txBody>
        </p:sp>
        <p:sp>
          <p:nvSpPr>
            <p:cNvPr id="30743" name="Line 7"/>
            <p:cNvSpPr>
              <a:spLocks noChangeShapeType="1"/>
            </p:cNvSpPr>
            <p:nvPr/>
          </p:nvSpPr>
          <p:spPr bwMode="auto">
            <a:xfrm>
              <a:off x="295" y="576"/>
              <a:ext cx="5261" cy="0"/>
            </a:xfrm>
            <a:prstGeom prst="line">
              <a:avLst/>
            </a:prstGeom>
            <a:noFill/>
            <a:ln w="57150" cmpd="thickThin">
              <a:solidFill>
                <a:srgbClr val="8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39750" y="6021388"/>
            <a:ext cx="8135938" cy="728662"/>
            <a:chOff x="340" y="3793"/>
            <a:chExt cx="5125" cy="459"/>
          </a:xfrm>
        </p:grpSpPr>
        <p:pic>
          <p:nvPicPr>
            <p:cNvPr id="30735" name="Picture 9" descr="McMaster University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62" y="3793"/>
              <a:ext cx="682" cy="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340" y="3929"/>
              <a:ext cx="2177" cy="136"/>
              <a:chOff x="340" y="3929"/>
              <a:chExt cx="2177" cy="136"/>
            </a:xfrm>
          </p:grpSpPr>
          <p:sp>
            <p:nvSpPr>
              <p:cNvPr id="30740" name="Rectangle 11"/>
              <p:cNvSpPr>
                <a:spLocks noChangeArrowheads="1"/>
              </p:cNvSpPr>
              <p:nvPr/>
            </p:nvSpPr>
            <p:spPr bwMode="auto">
              <a:xfrm>
                <a:off x="340" y="3929"/>
                <a:ext cx="2177" cy="46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41" name="Rectangle 12"/>
              <p:cNvSpPr>
                <a:spLocks noChangeArrowheads="1"/>
              </p:cNvSpPr>
              <p:nvPr/>
            </p:nvSpPr>
            <p:spPr bwMode="auto">
              <a:xfrm>
                <a:off x="340" y="4020"/>
                <a:ext cx="2177" cy="45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" name="Group 13"/>
            <p:cNvGrpSpPr>
              <a:grpSpLocks/>
            </p:cNvGrpSpPr>
            <p:nvPr/>
          </p:nvGrpSpPr>
          <p:grpSpPr bwMode="auto">
            <a:xfrm>
              <a:off x="3288" y="3929"/>
              <a:ext cx="2177" cy="136"/>
              <a:chOff x="340" y="3929"/>
              <a:chExt cx="2177" cy="136"/>
            </a:xfrm>
          </p:grpSpPr>
          <p:sp>
            <p:nvSpPr>
              <p:cNvPr id="30738" name="Rectangle 14"/>
              <p:cNvSpPr>
                <a:spLocks noChangeArrowheads="1"/>
              </p:cNvSpPr>
              <p:nvPr/>
            </p:nvSpPr>
            <p:spPr bwMode="auto">
              <a:xfrm>
                <a:off x="340" y="3929"/>
                <a:ext cx="2177" cy="46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39" name="Rectangle 15"/>
              <p:cNvSpPr>
                <a:spLocks noChangeArrowheads="1"/>
              </p:cNvSpPr>
              <p:nvPr/>
            </p:nvSpPr>
            <p:spPr bwMode="auto">
              <a:xfrm>
                <a:off x="340" y="4020"/>
                <a:ext cx="2177" cy="45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30727" name="Text Box 25"/>
          <p:cNvSpPr txBox="1">
            <a:spLocks noChangeArrowheads="1"/>
          </p:cNvSpPr>
          <p:nvPr/>
        </p:nvSpPr>
        <p:spPr bwMode="auto">
          <a:xfrm>
            <a:off x="689992" y="2069554"/>
            <a:ext cx="7842448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Wingdings" charset="2"/>
              <a:buChar char="Ø"/>
            </a:pPr>
            <a:r>
              <a:rPr lang="en-CA" sz="2000" dirty="0" smtClean="0"/>
              <a:t> </a:t>
            </a:r>
            <a:r>
              <a:rPr lang="en-CA" sz="2400" dirty="0" smtClean="0"/>
              <a:t>Fire fighters should shower at the fire station.</a:t>
            </a:r>
          </a:p>
          <a:p>
            <a:pPr>
              <a:spcBef>
                <a:spcPct val="50000"/>
              </a:spcBef>
              <a:buFont typeface="Wingdings" charset="2"/>
              <a:buChar char="Ø"/>
            </a:pPr>
            <a:r>
              <a:rPr lang="en-CA" sz="2400" dirty="0"/>
              <a:t> </a:t>
            </a:r>
            <a:r>
              <a:rPr lang="en-CA" sz="2400" dirty="0" smtClean="0"/>
              <a:t>Fire fighters should wear clean clothes home after a fire.</a:t>
            </a:r>
          </a:p>
          <a:p>
            <a:pPr>
              <a:spcBef>
                <a:spcPct val="50000"/>
              </a:spcBef>
              <a:buFont typeface="Wingdings" charset="2"/>
              <a:buChar char="Ø"/>
            </a:pPr>
            <a:r>
              <a:rPr lang="en-CA" sz="2400" dirty="0" smtClean="0"/>
              <a:t> Fire fighters should make sure that their SCBA mask fits properly on their face.</a:t>
            </a:r>
          </a:p>
          <a:p>
            <a:pPr>
              <a:spcBef>
                <a:spcPct val="50000"/>
              </a:spcBef>
              <a:buFont typeface="Wingdings" charset="2"/>
              <a:buChar char="Ø"/>
            </a:pPr>
            <a:r>
              <a:rPr lang="en-CA" sz="2400" dirty="0" smtClean="0"/>
              <a:t> The reasons for the variability of smoke markers in urine needs to </a:t>
            </a:r>
            <a:r>
              <a:rPr lang="en-CA" sz="2400" smtClean="0"/>
              <a:t>be sorted </a:t>
            </a:r>
            <a:r>
              <a:rPr lang="en-CA" sz="2400" dirty="0" smtClean="0"/>
              <a:t>out.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81142"/>
            <a:ext cx="2133600" cy="476250"/>
          </a:xfrm>
        </p:spPr>
        <p:txBody>
          <a:bodyPr/>
          <a:lstStyle/>
          <a:p>
            <a:pPr>
              <a:defRPr/>
            </a:pPr>
            <a:fld id="{CD9A169B-4A2B-3E43-927F-10A4B10EA8EC}" type="slidenum">
              <a:rPr lang="en-CA" smtClean="0"/>
              <a:pPr>
                <a:defRPr/>
              </a:pPr>
              <a:t>47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0684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238126"/>
            <a:ext cx="9143999" cy="676276"/>
            <a:chOff x="0" y="150"/>
            <a:chExt cx="5760" cy="426"/>
          </a:xfrm>
        </p:grpSpPr>
        <p:sp>
          <p:nvSpPr>
            <p:cNvPr id="30742" name="Text Box 6"/>
            <p:cNvSpPr txBox="1">
              <a:spLocks noChangeArrowheads="1"/>
            </p:cNvSpPr>
            <p:nvPr/>
          </p:nvSpPr>
          <p:spPr bwMode="auto">
            <a:xfrm>
              <a:off x="0" y="150"/>
              <a:ext cx="576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CA" sz="2800" b="1" dirty="0" smtClean="0">
                  <a:solidFill>
                    <a:srgbClr val="800000"/>
                  </a:solidFill>
                </a:rPr>
                <a:t>The Future</a:t>
              </a:r>
              <a:endParaRPr lang="en-CA" sz="2800" dirty="0">
                <a:solidFill>
                  <a:srgbClr val="800000"/>
                </a:solidFill>
              </a:endParaRPr>
            </a:p>
          </p:txBody>
        </p:sp>
        <p:sp>
          <p:nvSpPr>
            <p:cNvPr id="30743" name="Line 7"/>
            <p:cNvSpPr>
              <a:spLocks noChangeShapeType="1"/>
            </p:cNvSpPr>
            <p:nvPr/>
          </p:nvSpPr>
          <p:spPr bwMode="auto">
            <a:xfrm>
              <a:off x="295" y="576"/>
              <a:ext cx="5261" cy="0"/>
            </a:xfrm>
            <a:prstGeom prst="line">
              <a:avLst/>
            </a:prstGeom>
            <a:noFill/>
            <a:ln w="57150" cmpd="thickThin">
              <a:solidFill>
                <a:srgbClr val="8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39750" y="6021388"/>
            <a:ext cx="8135938" cy="728662"/>
            <a:chOff x="340" y="3793"/>
            <a:chExt cx="5125" cy="459"/>
          </a:xfrm>
        </p:grpSpPr>
        <p:pic>
          <p:nvPicPr>
            <p:cNvPr id="30735" name="Picture 9" descr="McMaster University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62" y="3793"/>
              <a:ext cx="682" cy="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340" y="3929"/>
              <a:ext cx="2177" cy="136"/>
              <a:chOff x="340" y="3929"/>
              <a:chExt cx="2177" cy="136"/>
            </a:xfrm>
          </p:grpSpPr>
          <p:sp>
            <p:nvSpPr>
              <p:cNvPr id="30740" name="Rectangle 11"/>
              <p:cNvSpPr>
                <a:spLocks noChangeArrowheads="1"/>
              </p:cNvSpPr>
              <p:nvPr/>
            </p:nvSpPr>
            <p:spPr bwMode="auto">
              <a:xfrm>
                <a:off x="340" y="3929"/>
                <a:ext cx="2177" cy="46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41" name="Rectangle 12"/>
              <p:cNvSpPr>
                <a:spLocks noChangeArrowheads="1"/>
              </p:cNvSpPr>
              <p:nvPr/>
            </p:nvSpPr>
            <p:spPr bwMode="auto">
              <a:xfrm>
                <a:off x="340" y="4020"/>
                <a:ext cx="2177" cy="45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" name="Group 13"/>
            <p:cNvGrpSpPr>
              <a:grpSpLocks/>
            </p:cNvGrpSpPr>
            <p:nvPr/>
          </p:nvGrpSpPr>
          <p:grpSpPr bwMode="auto">
            <a:xfrm>
              <a:off x="3288" y="3929"/>
              <a:ext cx="2177" cy="136"/>
              <a:chOff x="340" y="3929"/>
              <a:chExt cx="2177" cy="136"/>
            </a:xfrm>
          </p:grpSpPr>
          <p:sp>
            <p:nvSpPr>
              <p:cNvPr id="30738" name="Rectangle 14"/>
              <p:cNvSpPr>
                <a:spLocks noChangeArrowheads="1"/>
              </p:cNvSpPr>
              <p:nvPr/>
            </p:nvSpPr>
            <p:spPr bwMode="auto">
              <a:xfrm>
                <a:off x="340" y="3929"/>
                <a:ext cx="2177" cy="46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39" name="Rectangle 15"/>
              <p:cNvSpPr>
                <a:spLocks noChangeArrowheads="1"/>
              </p:cNvSpPr>
              <p:nvPr/>
            </p:nvSpPr>
            <p:spPr bwMode="auto">
              <a:xfrm>
                <a:off x="340" y="4020"/>
                <a:ext cx="2177" cy="45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30727" name="Text Box 25"/>
          <p:cNvSpPr txBox="1">
            <a:spLocks noChangeArrowheads="1"/>
          </p:cNvSpPr>
          <p:nvPr/>
        </p:nvSpPr>
        <p:spPr bwMode="auto">
          <a:xfrm>
            <a:off x="689992" y="1556206"/>
            <a:ext cx="7842448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Wingdings" charset="2"/>
              <a:buChar char="Ø"/>
            </a:pPr>
            <a:r>
              <a:rPr lang="en-CA" sz="2000" dirty="0" smtClean="0"/>
              <a:t> </a:t>
            </a:r>
            <a:r>
              <a:rPr lang="en-CA" sz="2400" dirty="0" smtClean="0"/>
              <a:t>WSIB grant has ended.</a:t>
            </a:r>
          </a:p>
          <a:p>
            <a:pPr>
              <a:spcBef>
                <a:spcPct val="50000"/>
              </a:spcBef>
              <a:buFont typeface="Wingdings" charset="2"/>
              <a:buChar char="Ø"/>
            </a:pPr>
            <a:r>
              <a:rPr lang="en-CA" sz="2400" dirty="0"/>
              <a:t> </a:t>
            </a:r>
            <a:r>
              <a:rPr lang="en-CA" sz="2400" dirty="0" smtClean="0"/>
              <a:t>We are in the process of arranging meetings with the 28 fire fighters who participated in this study.</a:t>
            </a:r>
          </a:p>
          <a:p>
            <a:pPr>
              <a:spcBef>
                <a:spcPct val="50000"/>
              </a:spcBef>
              <a:buFont typeface="Wingdings" charset="2"/>
              <a:buChar char="Ø"/>
            </a:pPr>
            <a:r>
              <a:rPr lang="en-CA" sz="2400" dirty="0" smtClean="0"/>
              <a:t> Interviews will be conducted by Lorraine Shaw (CIH), Don Shaw (CIH) and Dr. Ron House, an occupational health physician.</a:t>
            </a:r>
          </a:p>
          <a:p>
            <a:pPr>
              <a:spcBef>
                <a:spcPct val="50000"/>
              </a:spcBef>
              <a:buFont typeface="Wingdings" charset="2"/>
              <a:buChar char="Ø"/>
            </a:pPr>
            <a:r>
              <a:rPr lang="en-CA" sz="2400" dirty="0" smtClean="0"/>
              <a:t> We have applied for provincial funding to follow up on this study.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81142"/>
            <a:ext cx="2133600" cy="476250"/>
          </a:xfrm>
        </p:spPr>
        <p:txBody>
          <a:bodyPr/>
          <a:lstStyle/>
          <a:p>
            <a:pPr>
              <a:defRPr/>
            </a:pPr>
            <a:fld id="{CD9A169B-4A2B-3E43-927F-10A4B10EA8EC}" type="slidenum">
              <a:rPr lang="en-CA" smtClean="0"/>
              <a:pPr>
                <a:defRPr/>
              </a:pPr>
              <a:t>48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1507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b="1" dirty="0">
                <a:solidFill>
                  <a:srgbClr val="800000"/>
                </a:solidFill>
              </a:rPr>
              <a:t>Acknowledgements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968" y="1279301"/>
            <a:ext cx="4642048" cy="4525963"/>
          </a:xfrm>
        </p:spPr>
        <p:txBody>
          <a:bodyPr/>
          <a:lstStyle/>
          <a:p>
            <a:pPr eaLnBrk="1" hangingPunct="1">
              <a:buNone/>
            </a:pPr>
            <a:r>
              <a:rPr lang="en-US" sz="2400" dirty="0" smtClean="0"/>
              <a:t>	We would </a:t>
            </a:r>
            <a:r>
              <a:rPr lang="en-US" sz="2400" dirty="0"/>
              <a:t>like to </a:t>
            </a:r>
            <a:r>
              <a:rPr lang="en-US" sz="2400" dirty="0" smtClean="0"/>
              <a:t>thank:</a:t>
            </a:r>
          </a:p>
          <a:p>
            <a:pPr eaLnBrk="1" hangingPunct="1">
              <a:buNone/>
            </a:pPr>
            <a:endParaRPr lang="en-US" sz="1400" dirty="0" smtClean="0"/>
          </a:p>
          <a:p>
            <a:pPr lvl="1" eaLnBrk="1" hangingPunct="1">
              <a:buFont typeface="Wingdings" charset="2"/>
              <a:buChar char="Ø"/>
            </a:pPr>
            <a:r>
              <a:rPr lang="en-US" sz="2000" dirty="0"/>
              <a:t>T</a:t>
            </a:r>
            <a:r>
              <a:rPr lang="en-US" sz="2000" dirty="0" smtClean="0"/>
              <a:t>he Ontario WSIB </a:t>
            </a:r>
            <a:r>
              <a:rPr lang="en-US" sz="2000" dirty="0"/>
              <a:t>for funding </a:t>
            </a:r>
            <a:r>
              <a:rPr lang="en-US" sz="2000" dirty="0" smtClean="0"/>
              <a:t>this study.</a:t>
            </a:r>
          </a:p>
          <a:p>
            <a:pPr lvl="1" eaLnBrk="1" hangingPunct="1">
              <a:buFont typeface="Wingdings" charset="2"/>
              <a:buChar char="Ø"/>
            </a:pPr>
            <a:endParaRPr lang="en-US" sz="1000" dirty="0" smtClean="0"/>
          </a:p>
          <a:p>
            <a:pPr lvl="1" eaLnBrk="1" hangingPunct="1">
              <a:buFont typeface="Wingdings" charset="2"/>
              <a:buChar char="Ø"/>
            </a:pPr>
            <a:r>
              <a:rPr lang="en-US" sz="2000" dirty="0" smtClean="0"/>
              <a:t>Fire Services in Burlington, Hamilton, Ottawa and Toronto for all their cooperation and assistance.</a:t>
            </a:r>
          </a:p>
          <a:p>
            <a:pPr lvl="1" eaLnBrk="1" hangingPunct="1">
              <a:buFont typeface="Wingdings" charset="2"/>
              <a:buChar char="Ø"/>
            </a:pPr>
            <a:endParaRPr lang="en-US" sz="1000" dirty="0" smtClean="0"/>
          </a:p>
          <a:p>
            <a:pPr lvl="1" eaLnBrk="1" hangingPunct="1">
              <a:buFont typeface="Wingdings" charset="2"/>
              <a:buChar char="Ø"/>
            </a:pPr>
            <a:r>
              <a:rPr lang="en-US" sz="2000" dirty="0" smtClean="0"/>
              <a:t>The Ontario Professional Fire Fighters Association for their kind invitation to speak at this conference. </a:t>
            </a:r>
            <a:endParaRPr lang="en-US" sz="2000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67544" y="5949280"/>
            <a:ext cx="8135938" cy="728662"/>
            <a:chOff x="340" y="3793"/>
            <a:chExt cx="5125" cy="459"/>
          </a:xfrm>
        </p:grpSpPr>
        <p:pic>
          <p:nvPicPr>
            <p:cNvPr id="53253" name="Picture 5" descr="McMaster University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62" y="3793"/>
              <a:ext cx="682" cy="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340" y="3929"/>
              <a:ext cx="2177" cy="136"/>
              <a:chOff x="340" y="3929"/>
              <a:chExt cx="2177" cy="136"/>
            </a:xfrm>
          </p:grpSpPr>
          <p:sp>
            <p:nvSpPr>
              <p:cNvPr id="53258" name="Rectangle 7"/>
              <p:cNvSpPr>
                <a:spLocks noChangeArrowheads="1"/>
              </p:cNvSpPr>
              <p:nvPr/>
            </p:nvSpPr>
            <p:spPr bwMode="auto">
              <a:xfrm>
                <a:off x="340" y="3929"/>
                <a:ext cx="2177" cy="46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259" name="Rectangle 8"/>
              <p:cNvSpPr>
                <a:spLocks noChangeArrowheads="1"/>
              </p:cNvSpPr>
              <p:nvPr/>
            </p:nvSpPr>
            <p:spPr bwMode="auto">
              <a:xfrm>
                <a:off x="340" y="4020"/>
                <a:ext cx="2177" cy="45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3288" y="3929"/>
              <a:ext cx="2177" cy="136"/>
              <a:chOff x="340" y="3929"/>
              <a:chExt cx="2177" cy="136"/>
            </a:xfrm>
          </p:grpSpPr>
          <p:sp>
            <p:nvSpPr>
              <p:cNvPr id="53256" name="Rectangle 10"/>
              <p:cNvSpPr>
                <a:spLocks noChangeArrowheads="1"/>
              </p:cNvSpPr>
              <p:nvPr/>
            </p:nvSpPr>
            <p:spPr bwMode="auto">
              <a:xfrm>
                <a:off x="340" y="3929"/>
                <a:ext cx="2177" cy="46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257" name="Rectangle 11"/>
              <p:cNvSpPr>
                <a:spLocks noChangeArrowheads="1"/>
              </p:cNvSpPr>
              <p:nvPr/>
            </p:nvSpPr>
            <p:spPr bwMode="auto">
              <a:xfrm>
                <a:off x="340" y="4020"/>
                <a:ext cx="2177" cy="45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09134"/>
            <a:ext cx="2133600" cy="476250"/>
          </a:xfrm>
        </p:spPr>
        <p:txBody>
          <a:bodyPr/>
          <a:lstStyle/>
          <a:p>
            <a:pPr>
              <a:defRPr/>
            </a:pPr>
            <a:fld id="{55E95E86-1FDE-0A40-A9FE-42FCA5A8E3F1}" type="slidenum">
              <a:rPr lang="en-CA" smtClean="0"/>
              <a:pPr>
                <a:defRPr/>
              </a:pPr>
              <a:t>49</a:t>
            </a:fld>
            <a:endParaRPr lang="en-CA" dirty="0"/>
          </a:p>
        </p:txBody>
      </p:sp>
      <p:pic>
        <p:nvPicPr>
          <p:cNvPr id="14" name="Picture 7" descr="IMGP2431"/>
          <p:cNvPicPr>
            <a:picLocks noChangeAspect="1" noChangeArrowheads="1"/>
          </p:cNvPicPr>
          <p:nvPr/>
        </p:nvPicPr>
        <p:blipFill rotWithShape="1">
          <a:blip r:embed="rId5"/>
          <a:srcRect l="5792" t="1568" r="45991" b="909"/>
          <a:stretch/>
        </p:blipFill>
        <p:spPr bwMode="auto">
          <a:xfrm>
            <a:off x="4514349" y="1412776"/>
            <a:ext cx="2217891" cy="316835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5" name="Picture 14" descr="_DSC5396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6568" t="9810" r="3299" b="22424"/>
          <a:stretch/>
        </p:blipFill>
        <p:spPr>
          <a:xfrm>
            <a:off x="6804248" y="2420888"/>
            <a:ext cx="2247552" cy="318313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2"/>
          <p:cNvSpPr txBox="1">
            <a:spLocks noChangeArrowheads="1"/>
          </p:cNvSpPr>
          <p:nvPr/>
        </p:nvSpPr>
        <p:spPr bwMode="auto">
          <a:xfrm>
            <a:off x="1187822" y="1206332"/>
            <a:ext cx="7920682" cy="1646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CA" sz="2000" b="1" dirty="0"/>
              <a:t>Air </a:t>
            </a:r>
            <a:r>
              <a:rPr lang="en-CA" sz="2000" b="1" dirty="0" smtClean="0"/>
              <a:t>Sampling:</a:t>
            </a:r>
            <a:r>
              <a:rPr lang="en-CA" dirty="0" smtClean="0"/>
              <a:t>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CA" dirty="0" smtClean="0"/>
              <a:t> </a:t>
            </a:r>
            <a:r>
              <a:rPr lang="en-CA" b="1" dirty="0" smtClean="0">
                <a:solidFill>
                  <a:srgbClr val="800000"/>
                </a:solidFill>
              </a:rPr>
              <a:t>Active </a:t>
            </a:r>
            <a:r>
              <a:rPr lang="en-CA" b="1" dirty="0">
                <a:solidFill>
                  <a:srgbClr val="800000"/>
                </a:solidFill>
              </a:rPr>
              <a:t>air </a:t>
            </a:r>
            <a:r>
              <a:rPr lang="en-CA" b="1" dirty="0" smtClean="0">
                <a:solidFill>
                  <a:srgbClr val="800000"/>
                </a:solidFill>
              </a:rPr>
              <a:t>samplers: 	</a:t>
            </a:r>
            <a:r>
              <a:rPr lang="en-CA" dirty="0" smtClean="0">
                <a:solidFill>
                  <a:srgbClr val="800000"/>
                </a:solidFill>
              </a:rPr>
              <a:t>Filters </a:t>
            </a:r>
            <a:r>
              <a:rPr lang="en-CA" dirty="0">
                <a:solidFill>
                  <a:srgbClr val="800000"/>
                </a:solidFill>
              </a:rPr>
              <a:t>and tubes</a:t>
            </a:r>
            <a:r>
              <a:rPr lang="en-CA" dirty="0" smtClean="0">
                <a:solidFill>
                  <a:srgbClr val="800000"/>
                </a:solidFill>
              </a:rPr>
              <a:t> use pumps.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CA" dirty="0"/>
              <a:t> </a:t>
            </a:r>
            <a:r>
              <a:rPr lang="en-CA" b="1" dirty="0" smtClean="0">
                <a:solidFill>
                  <a:srgbClr val="004800"/>
                </a:solidFill>
              </a:rPr>
              <a:t>Passive </a:t>
            </a:r>
            <a:r>
              <a:rPr lang="en-CA" b="1" dirty="0">
                <a:solidFill>
                  <a:srgbClr val="004800"/>
                </a:solidFill>
              </a:rPr>
              <a:t>air </a:t>
            </a:r>
            <a:r>
              <a:rPr lang="en-CA" b="1" dirty="0" smtClean="0">
                <a:solidFill>
                  <a:srgbClr val="004800"/>
                </a:solidFill>
              </a:rPr>
              <a:t>samplers:</a:t>
            </a:r>
            <a:r>
              <a:rPr lang="en-CA" b="1" dirty="0" smtClean="0"/>
              <a:t> </a:t>
            </a:r>
            <a:r>
              <a:rPr lang="en-CA" dirty="0" smtClean="0"/>
              <a:t>	</a:t>
            </a:r>
            <a:r>
              <a:rPr lang="en-CA" dirty="0" smtClean="0">
                <a:solidFill>
                  <a:srgbClr val="004800"/>
                </a:solidFill>
              </a:rPr>
              <a:t>Personal </a:t>
            </a:r>
            <a:r>
              <a:rPr lang="en-CA" dirty="0">
                <a:solidFill>
                  <a:srgbClr val="004800"/>
                </a:solidFill>
              </a:rPr>
              <a:t>Passive Dosimeters </a:t>
            </a:r>
            <a:r>
              <a:rPr lang="en-CA" dirty="0" smtClean="0">
                <a:solidFill>
                  <a:srgbClr val="004800"/>
                </a:solidFill>
              </a:rPr>
              <a:t>(PPDs) and</a:t>
            </a:r>
          </a:p>
          <a:p>
            <a:pPr>
              <a:spcBef>
                <a:spcPct val="50000"/>
              </a:spcBef>
            </a:pPr>
            <a:r>
              <a:rPr lang="en-CA" dirty="0">
                <a:solidFill>
                  <a:srgbClr val="004800"/>
                </a:solidFill>
              </a:rPr>
              <a:t>	</a:t>
            </a:r>
            <a:r>
              <a:rPr lang="en-CA" dirty="0" smtClean="0">
                <a:solidFill>
                  <a:srgbClr val="004800"/>
                </a:solidFill>
              </a:rPr>
              <a:t>		Twisters</a:t>
            </a:r>
            <a:r>
              <a:rPr lang="en-US" b="1" dirty="0" smtClean="0">
                <a:solidFill>
                  <a:srgbClr val="0048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® </a:t>
            </a:r>
            <a:r>
              <a:rPr lang="en-US" dirty="0" smtClean="0">
                <a:solidFill>
                  <a:srgbClr val="0048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do not use pumps.</a:t>
            </a:r>
            <a:endParaRPr lang="en-CA" dirty="0">
              <a:solidFill>
                <a:srgbClr val="004800"/>
              </a:solidFill>
            </a:endParaRPr>
          </a:p>
        </p:txBody>
      </p: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304801" y="162580"/>
            <a:ext cx="8515351" cy="675620"/>
            <a:chOff x="192" y="8340"/>
            <a:chExt cx="5364" cy="550306"/>
          </a:xfrm>
        </p:grpSpPr>
        <p:sp>
          <p:nvSpPr>
            <p:cNvPr id="3081" name="Line 24"/>
            <p:cNvSpPr>
              <a:spLocks noChangeShapeType="1"/>
            </p:cNvSpPr>
            <p:nvPr/>
          </p:nvSpPr>
          <p:spPr bwMode="auto">
            <a:xfrm>
              <a:off x="295" y="558646"/>
              <a:ext cx="5261" cy="0"/>
            </a:xfrm>
            <a:prstGeom prst="line">
              <a:avLst/>
            </a:prstGeom>
            <a:noFill/>
            <a:ln w="88900" cmpd="thickThin">
              <a:solidFill>
                <a:srgbClr val="8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2" name="Text Box 25"/>
            <p:cNvSpPr txBox="1">
              <a:spLocks noChangeArrowheads="1"/>
            </p:cNvSpPr>
            <p:nvPr/>
          </p:nvSpPr>
          <p:spPr bwMode="auto">
            <a:xfrm>
              <a:off x="192" y="8340"/>
              <a:ext cx="5261" cy="426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CA" sz="2800" b="1" dirty="0" smtClean="0">
                  <a:solidFill>
                    <a:srgbClr val="800000"/>
                  </a:solidFill>
                </a:rPr>
                <a:t>Personal Air Sampling Equipment</a:t>
              </a:r>
              <a:endParaRPr lang="en-CA" sz="2800" b="1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539750" y="6021388"/>
            <a:ext cx="8135938" cy="728662"/>
            <a:chOff x="340" y="3793"/>
            <a:chExt cx="5125" cy="459"/>
          </a:xfrm>
        </p:grpSpPr>
        <p:pic>
          <p:nvPicPr>
            <p:cNvPr id="3084" name="Picture 27" descr="McMaster University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62" y="3793"/>
              <a:ext cx="682" cy="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340" y="3929"/>
              <a:ext cx="2177" cy="136"/>
              <a:chOff x="340" y="3929"/>
              <a:chExt cx="2177" cy="136"/>
            </a:xfrm>
          </p:grpSpPr>
          <p:sp>
            <p:nvSpPr>
              <p:cNvPr id="3086" name="Rectangle 29"/>
              <p:cNvSpPr>
                <a:spLocks noChangeArrowheads="1"/>
              </p:cNvSpPr>
              <p:nvPr/>
            </p:nvSpPr>
            <p:spPr bwMode="auto">
              <a:xfrm>
                <a:off x="340" y="3929"/>
                <a:ext cx="2177" cy="46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7" name="Rectangle 30"/>
              <p:cNvSpPr>
                <a:spLocks noChangeArrowheads="1"/>
              </p:cNvSpPr>
              <p:nvPr/>
            </p:nvSpPr>
            <p:spPr bwMode="auto">
              <a:xfrm>
                <a:off x="340" y="4020"/>
                <a:ext cx="2177" cy="45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31"/>
            <p:cNvGrpSpPr>
              <a:grpSpLocks/>
            </p:cNvGrpSpPr>
            <p:nvPr/>
          </p:nvGrpSpPr>
          <p:grpSpPr bwMode="auto">
            <a:xfrm>
              <a:off x="3288" y="3929"/>
              <a:ext cx="2177" cy="136"/>
              <a:chOff x="340" y="3929"/>
              <a:chExt cx="2177" cy="136"/>
            </a:xfrm>
          </p:grpSpPr>
          <p:sp>
            <p:nvSpPr>
              <p:cNvPr id="3089" name="Rectangle 32"/>
              <p:cNvSpPr>
                <a:spLocks noChangeArrowheads="1"/>
              </p:cNvSpPr>
              <p:nvPr/>
            </p:nvSpPr>
            <p:spPr bwMode="auto">
              <a:xfrm>
                <a:off x="340" y="3929"/>
                <a:ext cx="2177" cy="46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0" name="Rectangle 33"/>
              <p:cNvSpPr>
                <a:spLocks noChangeArrowheads="1"/>
              </p:cNvSpPr>
              <p:nvPr/>
            </p:nvSpPr>
            <p:spPr bwMode="auto">
              <a:xfrm>
                <a:off x="340" y="4020"/>
                <a:ext cx="2177" cy="45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323850" y="3082255"/>
            <a:ext cx="8450262" cy="2867025"/>
            <a:chOff x="323850" y="2924175"/>
            <a:chExt cx="8450262" cy="2867025"/>
          </a:xfrm>
        </p:grpSpPr>
        <p:grpSp>
          <p:nvGrpSpPr>
            <p:cNvPr id="2" name="Group 31"/>
            <p:cNvGrpSpPr>
              <a:grpSpLocks/>
            </p:cNvGrpSpPr>
            <p:nvPr/>
          </p:nvGrpSpPr>
          <p:grpSpPr bwMode="auto">
            <a:xfrm>
              <a:off x="5867400" y="2924175"/>
              <a:ext cx="2881312" cy="2089150"/>
              <a:chOff x="3787" y="1842"/>
              <a:chExt cx="1815" cy="1271"/>
            </a:xfrm>
          </p:grpSpPr>
          <p:pic>
            <p:nvPicPr>
              <p:cNvPr id="3092" name="Picture 7" descr="PPD and Twister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833" y="1842"/>
                <a:ext cx="1723" cy="12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102" name="Rectangle 30"/>
              <p:cNvSpPr>
                <a:spLocks noChangeArrowheads="1"/>
              </p:cNvSpPr>
              <p:nvPr/>
            </p:nvSpPr>
            <p:spPr bwMode="auto">
              <a:xfrm>
                <a:off x="3787" y="1842"/>
                <a:ext cx="1815" cy="1271"/>
              </a:xfrm>
              <a:prstGeom prst="rect">
                <a:avLst/>
              </a:prstGeom>
              <a:noFill/>
              <a:ln w="57150" cmpd="thinThick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093" name="Text Box 21"/>
            <p:cNvSpPr txBox="1">
              <a:spLocks noChangeArrowheads="1"/>
            </p:cNvSpPr>
            <p:nvPr/>
          </p:nvSpPr>
          <p:spPr bwMode="auto">
            <a:xfrm>
              <a:off x="6019800" y="5210175"/>
              <a:ext cx="2754312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 dirty="0" smtClean="0">
                  <a:solidFill>
                    <a:srgbClr val="0048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Twister® </a:t>
              </a:r>
              <a:r>
                <a:rPr lang="en-US" sz="1600" b="1" dirty="0">
                  <a:solidFill>
                    <a:srgbClr val="0048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and 3M Personal      Passive Dosimeter (PPD)</a:t>
              </a:r>
              <a:endParaRPr lang="en-CA" sz="1600" b="1" dirty="0">
                <a:solidFill>
                  <a:srgbClr val="0048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grpSp>
          <p:nvGrpSpPr>
            <p:cNvPr id="7" name="Group 28"/>
            <p:cNvGrpSpPr>
              <a:grpSpLocks/>
            </p:cNvGrpSpPr>
            <p:nvPr/>
          </p:nvGrpSpPr>
          <p:grpSpPr bwMode="auto">
            <a:xfrm>
              <a:off x="323850" y="2924175"/>
              <a:ext cx="5543550" cy="2089150"/>
              <a:chOff x="204" y="1706"/>
              <a:chExt cx="3492" cy="1316"/>
            </a:xfrm>
          </p:grpSpPr>
          <p:sp>
            <p:nvSpPr>
              <p:cNvPr id="3096" name="Rectangle 24"/>
              <p:cNvSpPr>
                <a:spLocks noChangeArrowheads="1"/>
              </p:cNvSpPr>
              <p:nvPr/>
            </p:nvSpPr>
            <p:spPr bwMode="auto">
              <a:xfrm>
                <a:off x="204" y="1706"/>
                <a:ext cx="1723" cy="1316"/>
              </a:xfrm>
              <a:prstGeom prst="rect">
                <a:avLst/>
              </a:prstGeom>
              <a:noFill/>
              <a:ln w="57150" cmpd="thinThick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8" name="Group 26"/>
              <p:cNvGrpSpPr>
                <a:grpSpLocks/>
              </p:cNvGrpSpPr>
              <p:nvPr/>
            </p:nvGrpSpPr>
            <p:grpSpPr bwMode="auto">
              <a:xfrm>
                <a:off x="249" y="1706"/>
                <a:ext cx="3447" cy="1316"/>
                <a:chOff x="249" y="1706"/>
                <a:chExt cx="3447" cy="1316"/>
              </a:xfrm>
            </p:grpSpPr>
            <p:pic>
              <p:nvPicPr>
                <p:cNvPr id="3076" name="Picture 18" descr="266">
                  <a:hlinkClick r:id="rId5"/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249" y="1752"/>
                  <a:ext cx="1633" cy="12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095" name="Picture 6" descr="Pump and filter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1973" y="1752"/>
                  <a:ext cx="1663" cy="124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097" name="Rectangle 25"/>
                <p:cNvSpPr>
                  <a:spLocks noChangeArrowheads="1"/>
                </p:cNvSpPr>
                <p:nvPr/>
              </p:nvSpPr>
              <p:spPr bwMode="auto">
                <a:xfrm>
                  <a:off x="1927" y="1706"/>
                  <a:ext cx="1769" cy="1316"/>
                </a:xfrm>
                <a:prstGeom prst="rect">
                  <a:avLst/>
                </a:prstGeom>
                <a:noFill/>
                <a:ln w="57150" cmpd="thinThick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3099" name="Text Box 27"/>
            <p:cNvSpPr txBox="1">
              <a:spLocks noChangeArrowheads="1"/>
            </p:cNvSpPr>
            <p:nvPr/>
          </p:nvSpPr>
          <p:spPr bwMode="auto">
            <a:xfrm>
              <a:off x="700088" y="5257800"/>
              <a:ext cx="204311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CA" sz="1600" b="1" dirty="0" smtClean="0">
                  <a:solidFill>
                    <a:srgbClr val="800000"/>
                  </a:solidFill>
                </a:rPr>
                <a:t>Gas sampling tube</a:t>
              </a:r>
              <a:endParaRPr lang="en-CA" sz="1600" b="1" dirty="0">
                <a:solidFill>
                  <a:srgbClr val="80000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179919" y="5181600"/>
              <a:ext cx="263625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600" b="1" dirty="0" smtClean="0">
                  <a:solidFill>
                    <a:srgbClr val="800000"/>
                  </a:solidFill>
                </a:rPr>
                <a:t>Particulate filter attached </a:t>
              </a:r>
            </a:p>
            <a:p>
              <a:pPr algn="ctr"/>
              <a:r>
                <a:rPr lang="en-CA" sz="1600" b="1" dirty="0" smtClean="0">
                  <a:solidFill>
                    <a:srgbClr val="800000"/>
                  </a:solidFill>
                </a:rPr>
                <a:t>to an air pump.</a:t>
              </a:r>
              <a:endParaRPr lang="en-US" sz="1600" b="1" dirty="0">
                <a:solidFill>
                  <a:srgbClr val="800000"/>
                </a:solidFill>
              </a:endParaRPr>
            </a:p>
          </p:txBody>
        </p:sp>
      </p:grpSp>
      <p:cxnSp>
        <p:nvCxnSpPr>
          <p:cNvPr id="12" name="Straight Arrow Connector 11"/>
          <p:cNvCxnSpPr/>
          <p:nvPr/>
        </p:nvCxnSpPr>
        <p:spPr>
          <a:xfrm flipV="1">
            <a:off x="6300192" y="4005064"/>
            <a:ext cx="216024" cy="1440160"/>
          </a:xfrm>
          <a:prstGeom prst="straightConnector1">
            <a:avLst/>
          </a:prstGeom>
          <a:ln>
            <a:gradFill flip="none" rotWithShape="1">
              <a:gsLst>
                <a:gs pos="25000">
                  <a:schemeClr val="bg1"/>
                </a:gs>
                <a:gs pos="0">
                  <a:srgbClr val="000000"/>
                </a:gs>
              </a:gsLst>
              <a:lin ang="0" scaled="1"/>
              <a:tileRect/>
            </a:gra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553200" y="6481142"/>
            <a:ext cx="2133600" cy="476250"/>
          </a:xfrm>
        </p:spPr>
        <p:txBody>
          <a:bodyPr/>
          <a:lstStyle/>
          <a:p>
            <a:pPr>
              <a:defRPr/>
            </a:pPr>
            <a:fld id="{CD9A169B-4A2B-3E43-927F-10A4B10EA8EC}" type="slidenum">
              <a:rPr lang="en-CA" smtClean="0"/>
              <a:pPr>
                <a:defRPr/>
              </a:pPr>
              <a:t>5</a:t>
            </a:fld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09134"/>
            <a:ext cx="2133600" cy="476250"/>
          </a:xfrm>
        </p:spPr>
        <p:txBody>
          <a:bodyPr/>
          <a:lstStyle/>
          <a:p>
            <a:pPr>
              <a:defRPr/>
            </a:pPr>
            <a:fld id="{55E95E86-1FDE-0A40-A9FE-42FCA5A8E3F1}" type="slidenum">
              <a:rPr lang="en-CA" smtClean="0"/>
              <a:pPr>
                <a:defRPr/>
              </a:pPr>
              <a:t>50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5442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/>
          <a:lstStyle/>
          <a:p>
            <a:r>
              <a:rPr lang="en-US" sz="3200" b="1" dirty="0">
                <a:solidFill>
                  <a:srgbClr val="800000"/>
                </a:solidFill>
                <a:latin typeface="Arial" charset="0"/>
              </a:rPr>
              <a:t>Airborne Particulate </a:t>
            </a:r>
            <a:r>
              <a:rPr lang="en-US" sz="3200" b="1" dirty="0" smtClean="0">
                <a:solidFill>
                  <a:srgbClr val="800000"/>
                </a:solidFill>
                <a:latin typeface="Arial" charset="0"/>
              </a:rPr>
              <a:t>Concentrations</a:t>
            </a:r>
            <a:endParaRPr lang="en-US" sz="2400" dirty="0">
              <a:latin typeface="Arial" charset="0"/>
            </a:endParaRPr>
          </a:p>
        </p:txBody>
      </p:sp>
      <p:grpSp>
        <p:nvGrpSpPr>
          <p:cNvPr id="18434" name="Group 4"/>
          <p:cNvGrpSpPr>
            <a:grpSpLocks/>
          </p:cNvGrpSpPr>
          <p:nvPr/>
        </p:nvGrpSpPr>
        <p:grpSpPr bwMode="auto">
          <a:xfrm>
            <a:off x="539750" y="6021388"/>
            <a:ext cx="8135938" cy="728662"/>
            <a:chOff x="340" y="3793"/>
            <a:chExt cx="5125" cy="459"/>
          </a:xfrm>
        </p:grpSpPr>
        <p:pic>
          <p:nvPicPr>
            <p:cNvPr id="18437" name="Picture 5" descr="McMaster University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2" y="3793"/>
              <a:ext cx="682" cy="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438" name="Group 6"/>
            <p:cNvGrpSpPr>
              <a:grpSpLocks/>
            </p:cNvGrpSpPr>
            <p:nvPr/>
          </p:nvGrpSpPr>
          <p:grpSpPr bwMode="auto">
            <a:xfrm>
              <a:off x="340" y="3929"/>
              <a:ext cx="2177" cy="136"/>
              <a:chOff x="340" y="3929"/>
              <a:chExt cx="2177" cy="136"/>
            </a:xfrm>
          </p:grpSpPr>
          <p:sp>
            <p:nvSpPr>
              <p:cNvPr id="18442" name="Rectangle 7"/>
              <p:cNvSpPr>
                <a:spLocks noChangeArrowheads="1"/>
              </p:cNvSpPr>
              <p:nvPr/>
            </p:nvSpPr>
            <p:spPr bwMode="auto">
              <a:xfrm>
                <a:off x="340" y="3929"/>
                <a:ext cx="2177" cy="46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43" name="Rectangle 8"/>
              <p:cNvSpPr>
                <a:spLocks noChangeArrowheads="1"/>
              </p:cNvSpPr>
              <p:nvPr/>
            </p:nvSpPr>
            <p:spPr bwMode="auto">
              <a:xfrm>
                <a:off x="340" y="4020"/>
                <a:ext cx="2177" cy="45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8439" name="Group 9"/>
            <p:cNvGrpSpPr>
              <a:grpSpLocks/>
            </p:cNvGrpSpPr>
            <p:nvPr/>
          </p:nvGrpSpPr>
          <p:grpSpPr bwMode="auto">
            <a:xfrm>
              <a:off x="3288" y="3929"/>
              <a:ext cx="2177" cy="136"/>
              <a:chOff x="340" y="3929"/>
              <a:chExt cx="2177" cy="136"/>
            </a:xfrm>
          </p:grpSpPr>
          <p:sp>
            <p:nvSpPr>
              <p:cNvPr id="18440" name="Rectangle 10"/>
              <p:cNvSpPr>
                <a:spLocks noChangeArrowheads="1"/>
              </p:cNvSpPr>
              <p:nvPr/>
            </p:nvSpPr>
            <p:spPr bwMode="auto">
              <a:xfrm>
                <a:off x="340" y="3929"/>
                <a:ext cx="2177" cy="46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41" name="Rectangle 11"/>
              <p:cNvSpPr>
                <a:spLocks noChangeArrowheads="1"/>
              </p:cNvSpPr>
              <p:nvPr/>
            </p:nvSpPr>
            <p:spPr bwMode="auto">
              <a:xfrm>
                <a:off x="340" y="4020"/>
                <a:ext cx="2177" cy="45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aphicFrame>
        <p:nvGraphicFramePr>
          <p:cNvPr id="14" name="Content Placeholder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55424951"/>
              </p:ext>
            </p:extLst>
          </p:nvPr>
        </p:nvGraphicFramePr>
        <p:xfrm>
          <a:off x="107504" y="1340768"/>
          <a:ext cx="8424936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156325" y="3535363"/>
            <a:ext cx="1428750" cy="307975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400" b="1" dirty="0"/>
              <a:t>OEL 10 mg/m</a:t>
            </a:r>
            <a:r>
              <a:rPr lang="en-US" sz="1400" b="1" baseline="30000" dirty="0"/>
              <a:t>3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6948264" y="3933056"/>
            <a:ext cx="360040" cy="648072"/>
          </a:xfrm>
          <a:prstGeom prst="straightConnector1">
            <a:avLst/>
          </a:prstGeom>
          <a:ln>
            <a:solidFill>
              <a:srgbClr val="CC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481142"/>
            <a:ext cx="2133600" cy="476250"/>
          </a:xfrm>
        </p:spPr>
        <p:txBody>
          <a:bodyPr/>
          <a:lstStyle/>
          <a:p>
            <a:pPr>
              <a:defRPr/>
            </a:pPr>
            <a:fld id="{55E95E86-1FDE-0A40-A9FE-42FCA5A8E3F1}" type="slidenum">
              <a:rPr lang="en-CA" smtClean="0"/>
              <a:pPr>
                <a:defRPr/>
              </a:pPr>
              <a:t>51</a:t>
            </a:fld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1619672" y="1916832"/>
            <a:ext cx="6288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&gt;98% of smoke particulate is less than 1 micron in diameter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D0E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95E86-1FDE-0A40-A9FE-42FCA5A8E3F1}" type="slidenum">
              <a:rPr lang="en-CA" smtClean="0"/>
              <a:pPr>
                <a:defRPr/>
              </a:pPr>
              <a:t>52</a:t>
            </a:fld>
            <a:endParaRPr lang="en-C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926" y="0"/>
            <a:ext cx="5675586" cy="6858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5496" y="2334794"/>
            <a:ext cx="3491880" cy="3758502"/>
            <a:chOff x="35496" y="30538"/>
            <a:chExt cx="3491880" cy="375850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496" y="30538"/>
              <a:ext cx="3491880" cy="375850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 rot="373659">
              <a:off x="544821" y="2120166"/>
              <a:ext cx="530944" cy="691196"/>
            </a:xfrm>
            <a:prstGeom prst="rect">
              <a:avLst/>
            </a:prstGeom>
            <a:noFill/>
            <a:ln w="63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7504" y="674693"/>
            <a:ext cx="35730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EB6"/>
                </a:solidFill>
              </a:rPr>
              <a:t>California Wildfires:</a:t>
            </a:r>
          </a:p>
          <a:p>
            <a:pPr algn="ctr"/>
            <a:r>
              <a:rPr lang="en-US" sz="2800" b="1" dirty="0" smtClean="0">
                <a:solidFill>
                  <a:srgbClr val="FFFEB6"/>
                </a:solidFill>
              </a:rPr>
              <a:t>October 24, 2007</a:t>
            </a:r>
            <a:endParaRPr lang="en-US" sz="2800" b="1" dirty="0">
              <a:solidFill>
                <a:srgbClr val="FFFEB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99992" y="5229200"/>
            <a:ext cx="371308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2F2F2"/>
                </a:solidFill>
              </a:rPr>
              <a:t>Many wildfire fire fighters are </a:t>
            </a:r>
          </a:p>
          <a:p>
            <a:pPr algn="ctr"/>
            <a:r>
              <a:rPr lang="en-US" dirty="0">
                <a:solidFill>
                  <a:srgbClr val="F2F2F2"/>
                </a:solidFill>
              </a:rPr>
              <a:t>exposed to high levels of smoke</a:t>
            </a:r>
          </a:p>
          <a:p>
            <a:pPr algn="ctr"/>
            <a:r>
              <a:rPr lang="en-US" dirty="0">
                <a:solidFill>
                  <a:srgbClr val="F2F2F2"/>
                </a:solidFill>
              </a:rPr>
              <a:t>when fighting these fires.  There </a:t>
            </a:r>
          </a:p>
          <a:p>
            <a:pPr algn="ctr"/>
            <a:r>
              <a:rPr lang="en-US" dirty="0">
                <a:solidFill>
                  <a:srgbClr val="F2F2F2"/>
                </a:solidFill>
              </a:rPr>
              <a:t>are serious concerns about smoke </a:t>
            </a:r>
          </a:p>
          <a:p>
            <a:pPr algn="ctr"/>
            <a:r>
              <a:rPr lang="en-US" dirty="0">
                <a:solidFill>
                  <a:srgbClr val="F2F2F2"/>
                </a:solidFill>
              </a:rPr>
              <a:t>exposures of these fire fighters.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0851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09134"/>
            <a:ext cx="2133600" cy="476250"/>
          </a:xfrm>
        </p:spPr>
        <p:txBody>
          <a:bodyPr/>
          <a:lstStyle/>
          <a:p>
            <a:fld id="{5AE7B331-5B0C-4C1F-A0DC-588BC5FCA52E}" type="slidenum">
              <a:rPr lang="en-CA"/>
              <a:pPr/>
              <a:t>53</a:t>
            </a:fld>
            <a:endParaRPr lang="en-CA" dirty="0"/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369262" y="1874833"/>
            <a:ext cx="4953000" cy="4801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CA" dirty="0" smtClean="0"/>
              <a:t> GC×GC analyses </a:t>
            </a:r>
            <a:r>
              <a:rPr lang="en-CA" dirty="0"/>
              <a:t>of </a:t>
            </a:r>
            <a:r>
              <a:rPr lang="en-CA" dirty="0" smtClean="0"/>
              <a:t>smoky air </a:t>
            </a:r>
            <a:r>
              <a:rPr lang="en-CA" dirty="0"/>
              <a:t>and urine samples of </a:t>
            </a:r>
            <a:r>
              <a:rPr lang="en-CA" dirty="0" smtClean="0"/>
              <a:t>exposed firefighters resulted in the identification of a number of new wood smoke markers.</a:t>
            </a:r>
          </a:p>
          <a:p>
            <a:pPr>
              <a:buFont typeface="Wingdings" pitchFamily="2" charset="2"/>
              <a:buChar char="§"/>
            </a:pPr>
            <a:endParaRPr lang="en-CA" dirty="0"/>
          </a:p>
          <a:p>
            <a:pPr>
              <a:buFont typeface="Wingdings" pitchFamily="2" charset="2"/>
              <a:buChar char="§"/>
            </a:pPr>
            <a:r>
              <a:rPr lang="en-CA" dirty="0" smtClean="0"/>
              <a:t> New urinary markers for smoke particulate exposure identified.</a:t>
            </a:r>
            <a:endParaRPr lang="en-CA" dirty="0"/>
          </a:p>
          <a:p>
            <a:pPr>
              <a:buFont typeface="Wingdings" pitchFamily="2" charset="2"/>
              <a:buNone/>
            </a:pPr>
            <a:endParaRPr lang="en-CA" dirty="0"/>
          </a:p>
          <a:p>
            <a:pPr>
              <a:buFont typeface="Wingdings" pitchFamily="2" charset="2"/>
              <a:buChar char="§"/>
            </a:pPr>
            <a:r>
              <a:rPr lang="en-CA" dirty="0" smtClean="0"/>
              <a:t> Identification </a:t>
            </a:r>
            <a:r>
              <a:rPr lang="en-CA" dirty="0"/>
              <a:t>of </a:t>
            </a:r>
            <a:r>
              <a:rPr lang="en-CA" dirty="0" smtClean="0"/>
              <a:t>&gt;200 wood </a:t>
            </a:r>
            <a:r>
              <a:rPr lang="en-CA" dirty="0"/>
              <a:t>smoke markers in the </a:t>
            </a:r>
            <a:r>
              <a:rPr lang="en-CA" dirty="0" smtClean="0"/>
              <a:t>smoky air </a:t>
            </a:r>
            <a:r>
              <a:rPr lang="en-CA" dirty="0"/>
              <a:t>and </a:t>
            </a:r>
            <a:r>
              <a:rPr lang="en-CA" dirty="0" smtClean="0"/>
              <a:t>in urine samples using a user-built </a:t>
            </a:r>
            <a:r>
              <a:rPr lang="en-CA" dirty="0"/>
              <a:t>library and </a:t>
            </a:r>
            <a:r>
              <a:rPr lang="en-CA" dirty="0" smtClean="0"/>
              <a:t>the NIST 2008 library</a:t>
            </a:r>
            <a:r>
              <a:rPr lang="en-CA" dirty="0"/>
              <a:t>.</a:t>
            </a:r>
          </a:p>
          <a:p>
            <a:pPr>
              <a:buFont typeface="Wingdings" pitchFamily="2" charset="2"/>
              <a:buNone/>
            </a:pPr>
            <a:endParaRPr lang="en-CA" dirty="0"/>
          </a:p>
          <a:p>
            <a:pPr>
              <a:buFont typeface="Wingdings" pitchFamily="2" charset="2"/>
              <a:buChar char="§"/>
            </a:pPr>
            <a:r>
              <a:rPr lang="en-CA" dirty="0" smtClean="0"/>
              <a:t> GC-MS-MS analyses have been developed for quantitative analysis of wood smoke markers in air, on skin and in urine.</a:t>
            </a:r>
            <a:endParaRPr lang="en-CA" dirty="0"/>
          </a:p>
          <a:p>
            <a:pPr>
              <a:buFont typeface="Wingdings" pitchFamily="2" charset="2"/>
              <a:buNone/>
            </a:pPr>
            <a:endParaRPr lang="en-CA" dirty="0"/>
          </a:p>
          <a:p>
            <a:pPr>
              <a:spcBef>
                <a:spcPct val="50000"/>
              </a:spcBef>
            </a:pPr>
            <a:endParaRPr lang="en-CA" dirty="0"/>
          </a:p>
        </p:txBody>
      </p:sp>
      <p:pic>
        <p:nvPicPr>
          <p:cNvPr id="25607" name="Picture 7" descr="IMGP2431"/>
          <p:cNvPicPr>
            <a:picLocks noChangeAspect="1" noChangeArrowheads="1"/>
          </p:cNvPicPr>
          <p:nvPr/>
        </p:nvPicPr>
        <p:blipFill>
          <a:blip r:embed="rId2"/>
          <a:srcRect l="5272" r="28827"/>
          <a:stretch>
            <a:fillRect/>
          </a:stretch>
        </p:blipFill>
        <p:spPr bwMode="auto">
          <a:xfrm>
            <a:off x="5364089" y="2066987"/>
            <a:ext cx="3672408" cy="393588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1443483" y="412704"/>
            <a:ext cx="6207746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CA" altLang="ja-JP" sz="3200" b="1" dirty="0" smtClean="0">
                <a:solidFill>
                  <a:srgbClr val="A50021"/>
                </a:solidFill>
                <a:ea typeface="ＭＳ Ｐゴシック" pitchFamily="34" charset="-128"/>
              </a:rPr>
              <a:t>Conclusions </a:t>
            </a:r>
          </a:p>
          <a:p>
            <a:pPr algn="ctr">
              <a:spcBef>
                <a:spcPct val="50000"/>
              </a:spcBef>
            </a:pPr>
            <a:r>
              <a:rPr lang="en-CA" altLang="ja-JP" sz="2000" b="1" dirty="0" smtClean="0">
                <a:solidFill>
                  <a:srgbClr val="660066"/>
                </a:solidFill>
                <a:ea typeface="ＭＳ Ｐゴシック" pitchFamily="34" charset="-128"/>
              </a:rPr>
              <a:t>GC×GC</a:t>
            </a:r>
            <a:r>
              <a:rPr lang="en-CA" altLang="ja-JP" sz="2000" b="1" dirty="0">
                <a:solidFill>
                  <a:srgbClr val="660066"/>
                </a:solidFill>
                <a:ea typeface="ＭＳ Ｐゴシック" pitchFamily="34" charset="-128"/>
              </a:rPr>
              <a:t>-TOF-MS </a:t>
            </a:r>
            <a:r>
              <a:rPr lang="en-CA" altLang="ja-JP" sz="2000" b="1" dirty="0" smtClean="0">
                <a:solidFill>
                  <a:srgbClr val="660066"/>
                </a:solidFill>
                <a:ea typeface="ＭＳ Ｐゴシック" pitchFamily="34" charset="-128"/>
              </a:rPr>
              <a:t>and GC-MS-MS Analyses of Wood </a:t>
            </a:r>
            <a:r>
              <a:rPr lang="en-CA" altLang="ja-JP" sz="2000" b="1" dirty="0">
                <a:solidFill>
                  <a:srgbClr val="660066"/>
                </a:solidFill>
                <a:ea typeface="ＭＳ Ｐゴシック" pitchFamily="34" charset="-128"/>
              </a:rPr>
              <a:t>Smoke and Urine Samples</a:t>
            </a:r>
            <a:endParaRPr lang="en-CA" sz="2000" b="1" dirty="0">
              <a:solidFill>
                <a:srgbClr val="66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784976" cy="1143000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Personal Air Sampling Equipment and </a:t>
            </a:r>
            <a:b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Skin Sampling Sites on Fire Fighters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683568" y="1196752"/>
            <a:ext cx="8195065" cy="5265876"/>
            <a:chOff x="683568" y="1268760"/>
            <a:chExt cx="8195065" cy="5265876"/>
          </a:xfrm>
        </p:grpSpPr>
        <p:pic>
          <p:nvPicPr>
            <p:cNvPr id="4" name="Picture 3" descr="DSC_0051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5090126" y="1268760"/>
              <a:ext cx="3226290" cy="4806242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5" name="Picture 4" descr="DSC_005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720080" y="1916832"/>
              <a:ext cx="4139952" cy="2779028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683568" y="1268760"/>
              <a:ext cx="41871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800000"/>
                  </a:solidFill>
                </a:rPr>
                <a:t>Active Samplers: </a:t>
              </a:r>
              <a:r>
                <a:rPr lang="en-US" dirty="0" smtClean="0">
                  <a:solidFill>
                    <a:srgbClr val="800000"/>
                  </a:solidFill>
                </a:rPr>
                <a:t>Air filter (particulate) </a:t>
              </a:r>
            </a:p>
            <a:p>
              <a:r>
                <a:rPr lang="en-US" dirty="0">
                  <a:solidFill>
                    <a:srgbClr val="800000"/>
                  </a:solidFill>
                </a:rPr>
                <a:t>	</a:t>
              </a:r>
              <a:r>
                <a:rPr lang="en-US" dirty="0" smtClean="0">
                  <a:solidFill>
                    <a:srgbClr val="800000"/>
                  </a:solidFill>
                </a:rPr>
                <a:t>and tube (gases)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2555776" y="1916832"/>
              <a:ext cx="360040" cy="1080120"/>
            </a:xfrm>
            <a:prstGeom prst="straightConnector1">
              <a:avLst/>
            </a:prstGeom>
            <a:ln>
              <a:solidFill>
                <a:schemeClr val="bg1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683568" y="4725144"/>
              <a:ext cx="44303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4800"/>
                  </a:solidFill>
                </a:rPr>
                <a:t>Passive air samplers:</a:t>
              </a:r>
              <a:r>
                <a:rPr lang="en-US" dirty="0" smtClean="0">
                  <a:solidFill>
                    <a:srgbClr val="004800"/>
                  </a:solidFill>
                </a:rPr>
                <a:t> PPD and Twister </a:t>
              </a:r>
            </a:p>
            <a:p>
              <a:r>
                <a:rPr lang="en-US" dirty="0">
                  <a:solidFill>
                    <a:srgbClr val="004800"/>
                  </a:solidFill>
                </a:rPr>
                <a:t>	</a:t>
              </a:r>
              <a:r>
                <a:rPr lang="en-US" dirty="0" smtClean="0">
                  <a:solidFill>
                    <a:srgbClr val="004800"/>
                  </a:solidFill>
                </a:rPr>
                <a:t>	             (inside tea ball)</a:t>
              </a:r>
              <a:endParaRPr lang="en-US" dirty="0">
                <a:solidFill>
                  <a:srgbClr val="004800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 flipV="1">
              <a:off x="2771800" y="3573016"/>
              <a:ext cx="432048" cy="1152128"/>
            </a:xfrm>
            <a:prstGeom prst="straightConnector1">
              <a:avLst/>
            </a:prstGeom>
            <a:ln>
              <a:solidFill>
                <a:schemeClr val="bg1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755576" y="5435932"/>
              <a:ext cx="41233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Air pump for air filter and tube sampler</a:t>
              </a:r>
              <a:endParaRPr lang="en-US" dirty="0"/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V="1">
              <a:off x="4788024" y="5085184"/>
              <a:ext cx="1872208" cy="576064"/>
            </a:xfrm>
            <a:prstGeom prst="straightConnector1">
              <a:avLst/>
            </a:prstGeom>
            <a:ln>
              <a:gradFill flip="none" rotWithShape="1">
                <a:gsLst>
                  <a:gs pos="29000">
                    <a:schemeClr val="bg1"/>
                  </a:gs>
                  <a:gs pos="0">
                    <a:srgbClr val="000000"/>
                  </a:gs>
                </a:gsLst>
                <a:lin ang="0" scaled="1"/>
                <a:tileRect/>
              </a:gra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H="1">
              <a:off x="7020272" y="2636912"/>
              <a:ext cx="720080" cy="318606"/>
            </a:xfrm>
            <a:prstGeom prst="straightConnector1">
              <a:avLst/>
            </a:prstGeom>
            <a:ln w="38100">
              <a:solidFill>
                <a:srgbClr val="FF9900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>
              <a:off x="7020272" y="1772816"/>
              <a:ext cx="432048" cy="432048"/>
            </a:xfrm>
            <a:prstGeom prst="straightConnector1">
              <a:avLst/>
            </a:prstGeom>
            <a:ln w="38100">
              <a:solidFill>
                <a:srgbClr val="FF9900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>
              <a:off x="6012160" y="5661248"/>
              <a:ext cx="648072" cy="72008"/>
            </a:xfrm>
            <a:prstGeom prst="straightConnector1">
              <a:avLst/>
            </a:prstGeom>
            <a:ln w="38100">
              <a:solidFill>
                <a:srgbClr val="FF9900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H="1">
              <a:off x="5940152" y="4725144"/>
              <a:ext cx="504056" cy="504056"/>
            </a:xfrm>
            <a:prstGeom prst="straightConnector1">
              <a:avLst/>
            </a:prstGeom>
            <a:ln w="38100">
              <a:solidFill>
                <a:srgbClr val="FF9900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2843808" y="6165304"/>
              <a:ext cx="6034825" cy="369332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7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9900"/>
                  </a:solidFill>
                </a:rPr>
                <a:t>Skin sampling sites</a:t>
              </a:r>
              <a:r>
                <a:rPr lang="en-US" dirty="0" smtClean="0">
                  <a:solidFill>
                    <a:srgbClr val="FF9900"/>
                  </a:solidFill>
                </a:rPr>
                <a:t>: back, fingers, forehead, neck, wrist</a:t>
              </a:r>
              <a:endParaRPr lang="en-US" dirty="0">
                <a:solidFill>
                  <a:srgbClr val="FF9900"/>
                </a:solidFill>
              </a:endParaRP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 rot="16200000" flipH="1">
              <a:off x="5940152" y="2348881"/>
              <a:ext cx="576064" cy="576064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FF9900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52"/>
            <p:cNvSpPr/>
            <p:nvPr/>
          </p:nvSpPr>
          <p:spPr>
            <a:xfrm>
              <a:off x="5580112" y="1988840"/>
              <a:ext cx="6722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AF0B"/>
                  </a:solidFill>
                </a:rPr>
                <a:t>back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6588224" y="5445224"/>
              <a:ext cx="87750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AF0B"/>
                  </a:solidFill>
                </a:rPr>
                <a:t>fingers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6300192" y="4365104"/>
              <a:ext cx="6718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AF0B"/>
                  </a:solidFill>
                </a:rPr>
                <a:t>wrist</a:t>
              </a: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7292488" y="1412776"/>
              <a:ext cx="10959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9900"/>
                  </a:solidFill>
                </a:rPr>
                <a:t>forehead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7668344" y="2348880"/>
              <a:ext cx="6722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AF0B"/>
                  </a:solidFill>
                </a:rPr>
                <a:t>neck</a:t>
              </a:r>
            </a:p>
          </p:txBody>
        </p:sp>
      </p:grpSp>
      <p:cxnSp>
        <p:nvCxnSpPr>
          <p:cNvPr id="18" name="Curved Connector 17"/>
          <p:cNvCxnSpPr/>
          <p:nvPr/>
        </p:nvCxnSpPr>
        <p:spPr>
          <a:xfrm rot="16200000" flipV="1">
            <a:off x="3131840" y="3645024"/>
            <a:ext cx="1224136" cy="1080120"/>
          </a:xfrm>
          <a:prstGeom prst="curvedConnector3">
            <a:avLst>
              <a:gd name="adj1" fmla="val 26723"/>
            </a:avLst>
          </a:prstGeom>
          <a:ln>
            <a:solidFill>
              <a:schemeClr val="bg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3491880" y="1628800"/>
            <a:ext cx="360040" cy="1728192"/>
          </a:xfrm>
          <a:prstGeom prst="straightConnector1">
            <a:avLst/>
          </a:prstGeom>
          <a:ln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">
                  <a:srgbClr val="000000"/>
                </a:gs>
                <a:gs pos="3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Slide Number Placeholder 59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476250"/>
          </a:xfrm>
        </p:spPr>
        <p:txBody>
          <a:bodyPr/>
          <a:lstStyle/>
          <a:p>
            <a:pPr>
              <a:defRPr/>
            </a:pPr>
            <a:fld id="{55E95E86-1FDE-0A40-A9FE-42FCA5A8E3F1}" type="slidenum">
              <a:rPr lang="en-CA" smtClean="0"/>
              <a:pPr>
                <a:defRPr/>
              </a:pPr>
              <a:t>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4086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10"/>
          <p:cNvSpPr txBox="1">
            <a:spLocks noChangeArrowheads="1"/>
          </p:cNvSpPr>
          <p:nvPr/>
        </p:nvSpPr>
        <p:spPr bwMode="auto">
          <a:xfrm>
            <a:off x="467544" y="1220266"/>
            <a:ext cx="8424936" cy="2862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CA" b="1" dirty="0">
                <a:solidFill>
                  <a:srgbClr val="800000"/>
                </a:solidFill>
              </a:rPr>
              <a:t>Polycyclic Aromatic Hydrocarbons (PAH) </a:t>
            </a:r>
            <a:r>
              <a:rPr lang="en-CA" dirty="0"/>
              <a:t>are </a:t>
            </a:r>
            <a:r>
              <a:rPr lang="en-CA" dirty="0" smtClean="0"/>
              <a:t>by</a:t>
            </a:r>
            <a:r>
              <a:rPr lang="en-CA" dirty="0"/>
              <a:t>-products </a:t>
            </a:r>
            <a:r>
              <a:rPr lang="en-CA" dirty="0" smtClean="0"/>
              <a:t>of incomplete </a:t>
            </a:r>
            <a:r>
              <a:rPr lang="en-CA" dirty="0"/>
              <a:t>combustion of carbon-based fuels (wood, plastic, coal, gasoline, diesel fuel, etc.).  </a:t>
            </a:r>
          </a:p>
          <a:p>
            <a:endParaRPr lang="en-CA" dirty="0" smtClean="0"/>
          </a:p>
          <a:p>
            <a:r>
              <a:rPr lang="en-CA" dirty="0" smtClean="0"/>
              <a:t>Some </a:t>
            </a:r>
            <a:r>
              <a:rPr lang="en-CA" dirty="0"/>
              <a:t>PAH are carcinogens</a:t>
            </a:r>
            <a:r>
              <a:rPr lang="en-CA" dirty="0" smtClean="0"/>
              <a:t>*, hence concerns about getting cancer from smoke.  PAH </a:t>
            </a:r>
            <a:r>
              <a:rPr lang="en-CA" dirty="0"/>
              <a:t>are metabolized </a:t>
            </a:r>
            <a:r>
              <a:rPr lang="en-CA" dirty="0" smtClean="0"/>
              <a:t>and excreted as hydroxyPAH derivatives in urine and feces.  </a:t>
            </a:r>
            <a:endParaRPr lang="en-CA" dirty="0"/>
          </a:p>
          <a:p>
            <a:endParaRPr lang="en-CA" dirty="0"/>
          </a:p>
          <a:p>
            <a:r>
              <a:rPr lang="en-CA" dirty="0"/>
              <a:t>The levels of hydroxy-PAH in urine are considered to be an excellent measure of human PAH exposures</a:t>
            </a:r>
            <a:r>
              <a:rPr lang="en-CA" dirty="0" smtClean="0"/>
              <a:t> whether </a:t>
            </a:r>
            <a:r>
              <a:rPr lang="en-CA" i="1" dirty="0" smtClean="0"/>
              <a:t>via</a:t>
            </a:r>
            <a:r>
              <a:rPr lang="en-CA" dirty="0" smtClean="0"/>
              <a:t> inhalation, ingestion or dermal routes.</a:t>
            </a:r>
            <a:endParaRPr lang="en-CA" dirty="0"/>
          </a:p>
          <a:p>
            <a:endParaRPr lang="en-CA" dirty="0"/>
          </a:p>
          <a:p>
            <a:pPr>
              <a:spcBef>
                <a:spcPct val="50000"/>
              </a:spcBef>
            </a:pPr>
            <a:endParaRPr lang="en-CA" dirty="0"/>
          </a:p>
        </p:txBody>
      </p:sp>
      <p:grpSp>
        <p:nvGrpSpPr>
          <p:cNvPr id="35843" name="Group 31"/>
          <p:cNvGrpSpPr>
            <a:grpSpLocks/>
          </p:cNvGrpSpPr>
          <p:nvPr/>
        </p:nvGrpSpPr>
        <p:grpSpPr bwMode="auto">
          <a:xfrm>
            <a:off x="2123728" y="3645024"/>
            <a:ext cx="4752562" cy="2091508"/>
            <a:chOff x="852403" y="2852737"/>
            <a:chExt cx="7589938" cy="3281366"/>
          </a:xfrm>
        </p:grpSpPr>
        <p:grpSp>
          <p:nvGrpSpPr>
            <p:cNvPr id="35855" name="Group 25"/>
            <p:cNvGrpSpPr>
              <a:grpSpLocks/>
            </p:cNvGrpSpPr>
            <p:nvPr/>
          </p:nvGrpSpPr>
          <p:grpSpPr bwMode="auto">
            <a:xfrm>
              <a:off x="852403" y="3170235"/>
              <a:ext cx="2299379" cy="1239622"/>
              <a:chOff x="341" y="1933"/>
              <a:chExt cx="1551" cy="891"/>
            </a:xfrm>
          </p:grpSpPr>
          <p:pic>
            <p:nvPicPr>
              <p:cNvPr id="35868" name="Picture 12" descr="Naphthalene-2D-Skeletal.svg">
                <a:hlinkClick r:id="rId2"/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567" y="1933"/>
                <a:ext cx="907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869" name="Text Box 15"/>
              <p:cNvSpPr txBox="1">
                <a:spLocks noChangeArrowheads="1"/>
              </p:cNvSpPr>
              <p:nvPr/>
            </p:nvSpPr>
            <p:spPr bwMode="auto">
              <a:xfrm>
                <a:off x="341" y="2477"/>
                <a:ext cx="1551" cy="3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CA" sz="1400" dirty="0" smtClean="0">
                    <a:solidFill>
                      <a:srgbClr val="800000"/>
                    </a:solidFill>
                  </a:rPr>
                  <a:t>Naphthalene**</a:t>
                </a:r>
                <a:endParaRPr lang="en-CA" sz="1400" dirty="0">
                  <a:solidFill>
                    <a:srgbClr val="800000"/>
                  </a:solidFill>
                </a:endParaRPr>
              </a:p>
            </p:txBody>
          </p:sp>
        </p:grpSp>
        <p:grpSp>
          <p:nvGrpSpPr>
            <p:cNvPr id="35856" name="Group 26"/>
            <p:cNvGrpSpPr>
              <a:grpSpLocks/>
            </p:cNvGrpSpPr>
            <p:nvPr/>
          </p:nvGrpSpPr>
          <p:grpSpPr bwMode="auto">
            <a:xfrm>
              <a:off x="3563938" y="3068636"/>
              <a:ext cx="2179637" cy="1284170"/>
              <a:chOff x="2064" y="1933"/>
              <a:chExt cx="1373" cy="871"/>
            </a:xfrm>
          </p:grpSpPr>
          <p:pic>
            <p:nvPicPr>
              <p:cNvPr id="35866" name="Picture 14" descr="Anthracene">
                <a:hlinkClick r:id="rId4" tooltip="Anthracene"/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064" y="1933"/>
                <a:ext cx="1200" cy="5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867" name="Text Box 16"/>
              <p:cNvSpPr txBox="1">
                <a:spLocks noChangeArrowheads="1"/>
              </p:cNvSpPr>
              <p:nvPr/>
            </p:nvSpPr>
            <p:spPr bwMode="auto">
              <a:xfrm>
                <a:off x="2167" y="2476"/>
                <a:ext cx="1270" cy="3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CA" sz="1400" dirty="0" smtClean="0">
                    <a:solidFill>
                      <a:srgbClr val="800000"/>
                    </a:solidFill>
                  </a:rPr>
                  <a:t>Anthracene**</a:t>
                </a:r>
                <a:endParaRPr lang="en-CA" sz="1400" dirty="0">
                  <a:solidFill>
                    <a:srgbClr val="800000"/>
                  </a:solidFill>
                </a:endParaRPr>
              </a:p>
            </p:txBody>
          </p:sp>
        </p:grpSp>
        <p:grpSp>
          <p:nvGrpSpPr>
            <p:cNvPr id="35857" name="Group 27"/>
            <p:cNvGrpSpPr>
              <a:grpSpLocks/>
            </p:cNvGrpSpPr>
            <p:nvPr/>
          </p:nvGrpSpPr>
          <p:grpSpPr bwMode="auto">
            <a:xfrm>
              <a:off x="6300790" y="2852737"/>
              <a:ext cx="2141551" cy="1500165"/>
              <a:chOff x="3923" y="1797"/>
              <a:chExt cx="1350" cy="994"/>
            </a:xfrm>
          </p:grpSpPr>
          <p:pic>
            <p:nvPicPr>
              <p:cNvPr id="35864" name="Picture 20" descr="Chrysene structure.png">
                <a:hlinkClick r:id="rId6"/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3923" y="1797"/>
                <a:ext cx="1200" cy="7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865" name="Text Box 21"/>
              <p:cNvSpPr txBox="1">
                <a:spLocks noChangeArrowheads="1"/>
              </p:cNvSpPr>
              <p:nvPr/>
            </p:nvSpPr>
            <p:spPr bwMode="auto">
              <a:xfrm>
                <a:off x="4184" y="2471"/>
                <a:ext cx="1089" cy="3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CA" sz="1400" dirty="0" smtClean="0"/>
                  <a:t>Chrysene</a:t>
                </a:r>
                <a:endParaRPr lang="en-CA" sz="1400" dirty="0"/>
              </a:p>
            </p:txBody>
          </p:sp>
        </p:grpSp>
        <p:grpSp>
          <p:nvGrpSpPr>
            <p:cNvPr id="35858" name="Group 28"/>
            <p:cNvGrpSpPr>
              <a:grpSpLocks/>
            </p:cNvGrpSpPr>
            <p:nvPr/>
          </p:nvGrpSpPr>
          <p:grpSpPr bwMode="auto">
            <a:xfrm>
              <a:off x="1546225" y="4581527"/>
              <a:ext cx="2592388" cy="1552576"/>
              <a:chOff x="611" y="3067"/>
              <a:chExt cx="1633" cy="978"/>
            </a:xfrm>
          </p:grpSpPr>
          <p:pic>
            <p:nvPicPr>
              <p:cNvPr id="35862" name="Picture 23" descr="Benzo[a]pyrene">
                <a:hlinkClick r:id="rId8" tooltip="Benzo[a]pyrene"/>
              </p:cNvPr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657" y="3067"/>
                <a:ext cx="1200" cy="6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863" name="Text Box 24"/>
              <p:cNvSpPr txBox="1">
                <a:spLocks noChangeArrowheads="1"/>
              </p:cNvSpPr>
              <p:nvPr/>
            </p:nvSpPr>
            <p:spPr bwMode="auto">
              <a:xfrm>
                <a:off x="611" y="3793"/>
                <a:ext cx="1633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CA" sz="1400" dirty="0"/>
                  <a:t>Benzo[a]pyrene*</a:t>
                </a:r>
              </a:p>
            </p:txBody>
          </p:sp>
        </p:grpSp>
        <p:grpSp>
          <p:nvGrpSpPr>
            <p:cNvPr id="35859" name="Group 32"/>
            <p:cNvGrpSpPr>
              <a:grpSpLocks/>
            </p:cNvGrpSpPr>
            <p:nvPr/>
          </p:nvGrpSpPr>
          <p:grpSpPr bwMode="auto">
            <a:xfrm>
              <a:off x="5105400" y="4419603"/>
              <a:ext cx="2346325" cy="1711106"/>
              <a:chOff x="2880" y="2976"/>
              <a:chExt cx="1225" cy="1075"/>
            </a:xfrm>
          </p:grpSpPr>
          <p:pic>
            <p:nvPicPr>
              <p:cNvPr id="35860" name="Picture 30" descr="Coronene.svg">
                <a:hlinkClick r:id="rId10"/>
              </p:cNvPr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2880" y="2976"/>
                <a:ext cx="862" cy="8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861" name="Text Box 31"/>
              <p:cNvSpPr txBox="1">
                <a:spLocks noChangeArrowheads="1"/>
              </p:cNvSpPr>
              <p:nvPr/>
            </p:nvSpPr>
            <p:spPr bwMode="auto">
              <a:xfrm>
                <a:off x="2971" y="3799"/>
                <a:ext cx="1134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CA" sz="1400" dirty="0"/>
                  <a:t>Coronene</a:t>
                </a:r>
              </a:p>
            </p:txBody>
          </p:sp>
        </p:grpSp>
      </p:grpSp>
      <p:grpSp>
        <p:nvGrpSpPr>
          <p:cNvPr id="35844" name="Group 34"/>
          <p:cNvGrpSpPr>
            <a:grpSpLocks/>
          </p:cNvGrpSpPr>
          <p:nvPr/>
        </p:nvGrpSpPr>
        <p:grpSpPr bwMode="auto">
          <a:xfrm>
            <a:off x="381000" y="152179"/>
            <a:ext cx="8439150" cy="609821"/>
            <a:chOff x="240" y="86"/>
            <a:chExt cx="5316" cy="305"/>
          </a:xfrm>
        </p:grpSpPr>
        <p:sp>
          <p:nvSpPr>
            <p:cNvPr id="35853" name="Line 35"/>
            <p:cNvSpPr>
              <a:spLocks noChangeShapeType="1"/>
            </p:cNvSpPr>
            <p:nvPr/>
          </p:nvSpPr>
          <p:spPr bwMode="auto">
            <a:xfrm>
              <a:off x="295" y="391"/>
              <a:ext cx="5261" cy="0"/>
            </a:xfrm>
            <a:prstGeom prst="line">
              <a:avLst/>
            </a:prstGeom>
            <a:noFill/>
            <a:ln w="88900" cmpd="thickThin">
              <a:solidFill>
                <a:srgbClr val="8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54" name="Text Box 36"/>
            <p:cNvSpPr txBox="1">
              <a:spLocks noChangeArrowheads="1"/>
            </p:cNvSpPr>
            <p:nvPr/>
          </p:nvSpPr>
          <p:spPr bwMode="auto">
            <a:xfrm>
              <a:off x="240" y="86"/>
              <a:ext cx="5261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CA" sz="2800" b="1" dirty="0" smtClean="0">
                  <a:solidFill>
                    <a:srgbClr val="800000"/>
                  </a:solidFill>
                </a:rPr>
                <a:t>PAH </a:t>
              </a:r>
              <a:r>
                <a:rPr lang="en-CA" sz="2800" b="1" dirty="0">
                  <a:solidFill>
                    <a:srgbClr val="800000"/>
                  </a:solidFill>
                </a:rPr>
                <a:t>Primer</a:t>
              </a:r>
            </a:p>
          </p:txBody>
        </p:sp>
      </p:grpSp>
      <p:grpSp>
        <p:nvGrpSpPr>
          <p:cNvPr id="35845" name="Group 45"/>
          <p:cNvGrpSpPr>
            <a:grpSpLocks/>
          </p:cNvGrpSpPr>
          <p:nvPr/>
        </p:nvGrpSpPr>
        <p:grpSpPr bwMode="auto">
          <a:xfrm>
            <a:off x="539750" y="6021388"/>
            <a:ext cx="8135938" cy="728662"/>
            <a:chOff x="340" y="3793"/>
            <a:chExt cx="5125" cy="459"/>
          </a:xfrm>
        </p:grpSpPr>
        <p:pic>
          <p:nvPicPr>
            <p:cNvPr id="35846" name="Picture 46" descr="McMaster University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2562" y="3793"/>
              <a:ext cx="682" cy="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5847" name="Group 47"/>
            <p:cNvGrpSpPr>
              <a:grpSpLocks/>
            </p:cNvGrpSpPr>
            <p:nvPr/>
          </p:nvGrpSpPr>
          <p:grpSpPr bwMode="auto">
            <a:xfrm>
              <a:off x="340" y="3929"/>
              <a:ext cx="2177" cy="136"/>
              <a:chOff x="340" y="3929"/>
              <a:chExt cx="2177" cy="136"/>
            </a:xfrm>
          </p:grpSpPr>
          <p:sp>
            <p:nvSpPr>
              <p:cNvPr id="35851" name="Rectangle 48"/>
              <p:cNvSpPr>
                <a:spLocks noChangeArrowheads="1"/>
              </p:cNvSpPr>
              <p:nvPr/>
            </p:nvSpPr>
            <p:spPr bwMode="auto">
              <a:xfrm>
                <a:off x="340" y="3929"/>
                <a:ext cx="2177" cy="46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852" name="Rectangle 49"/>
              <p:cNvSpPr>
                <a:spLocks noChangeArrowheads="1"/>
              </p:cNvSpPr>
              <p:nvPr/>
            </p:nvSpPr>
            <p:spPr bwMode="auto">
              <a:xfrm>
                <a:off x="340" y="4020"/>
                <a:ext cx="2177" cy="45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5848" name="Group 50"/>
            <p:cNvGrpSpPr>
              <a:grpSpLocks/>
            </p:cNvGrpSpPr>
            <p:nvPr/>
          </p:nvGrpSpPr>
          <p:grpSpPr bwMode="auto">
            <a:xfrm>
              <a:off x="3288" y="3929"/>
              <a:ext cx="2177" cy="136"/>
              <a:chOff x="340" y="3929"/>
              <a:chExt cx="2177" cy="136"/>
            </a:xfrm>
          </p:grpSpPr>
          <p:sp>
            <p:nvSpPr>
              <p:cNvPr id="35849" name="Rectangle 51"/>
              <p:cNvSpPr>
                <a:spLocks noChangeArrowheads="1"/>
              </p:cNvSpPr>
              <p:nvPr/>
            </p:nvSpPr>
            <p:spPr bwMode="auto">
              <a:xfrm>
                <a:off x="340" y="3929"/>
                <a:ext cx="2177" cy="46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850" name="Rectangle 52"/>
              <p:cNvSpPr>
                <a:spLocks noChangeArrowheads="1"/>
              </p:cNvSpPr>
              <p:nvPr/>
            </p:nvSpPr>
            <p:spPr bwMode="auto">
              <a:xfrm>
                <a:off x="340" y="4020"/>
                <a:ext cx="2177" cy="45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7092280" y="4944070"/>
            <a:ext cx="1541307" cy="1077218"/>
          </a:xfrm>
          <a:prstGeom prst="rect">
            <a:avLst/>
          </a:prstGeom>
          <a:noFill/>
          <a:ln w="12700"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800000"/>
                </a:solidFill>
              </a:rPr>
              <a:t>** indicates </a:t>
            </a:r>
          </a:p>
          <a:p>
            <a:pPr algn="ctr"/>
            <a:r>
              <a:rPr lang="en-US" sz="1600" dirty="0">
                <a:solidFill>
                  <a:srgbClr val="800000"/>
                </a:solidFill>
              </a:rPr>
              <a:t>c</a:t>
            </a:r>
            <a:r>
              <a:rPr lang="en-US" sz="1600" dirty="0" smtClean="0">
                <a:solidFill>
                  <a:srgbClr val="800000"/>
                </a:solidFill>
              </a:rPr>
              <a:t>ompound </a:t>
            </a:r>
          </a:p>
          <a:p>
            <a:pPr algn="ctr"/>
            <a:r>
              <a:rPr lang="en-US" sz="1600" dirty="0" smtClean="0">
                <a:solidFill>
                  <a:srgbClr val="800000"/>
                </a:solidFill>
              </a:rPr>
              <a:t>exists primarily </a:t>
            </a:r>
          </a:p>
          <a:p>
            <a:pPr algn="ctr"/>
            <a:r>
              <a:rPr lang="en-US" sz="1600" dirty="0" smtClean="0">
                <a:solidFill>
                  <a:srgbClr val="800000"/>
                </a:solidFill>
              </a:rPr>
              <a:t>in gas phase</a:t>
            </a:r>
            <a:endParaRPr lang="en-US" sz="1600" dirty="0">
              <a:solidFill>
                <a:srgbClr val="8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81142"/>
            <a:ext cx="2133600" cy="476250"/>
          </a:xfrm>
        </p:spPr>
        <p:txBody>
          <a:bodyPr/>
          <a:lstStyle/>
          <a:p>
            <a:pPr>
              <a:defRPr/>
            </a:pPr>
            <a:fld id="{CD9A169B-4A2B-3E43-927F-10A4B10EA8EC}" type="slidenum">
              <a:rPr lang="en-CA" smtClean="0"/>
              <a:pPr>
                <a:defRPr/>
              </a:pPr>
              <a:t>7</a:t>
            </a:fld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950" y="2564904"/>
            <a:ext cx="1857049" cy="10801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4567271"/>
            <a:ext cx="1506612" cy="23140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9082" y="-27384"/>
            <a:ext cx="2411230" cy="18722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0981" y="5220065"/>
            <a:ext cx="2924886" cy="16379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826552"/>
            <a:ext cx="2427754" cy="1818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4816" y="-21585"/>
            <a:ext cx="1799184" cy="25932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201" y="3625180"/>
            <a:ext cx="2413961" cy="16063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11760" y="-20554"/>
            <a:ext cx="2592288" cy="18586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16016" y="1826552"/>
            <a:ext cx="2736304" cy="18208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11760" y="1833201"/>
            <a:ext cx="2448272" cy="18338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" y="0"/>
            <a:ext cx="2411759" cy="18378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11760" y="3626752"/>
            <a:ext cx="2448272" cy="16144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60032" y="3645024"/>
            <a:ext cx="2376264" cy="15841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16846" y="3635888"/>
            <a:ext cx="2127153" cy="15933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5222292"/>
            <a:ext cx="2267744" cy="1690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67744" y="5220324"/>
            <a:ext cx="2520280" cy="165592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61909" y="1124744"/>
            <a:ext cx="7424328" cy="523220"/>
          </a:xfrm>
          <a:prstGeom prst="rect">
            <a:avLst/>
          </a:prstGeom>
          <a:solidFill>
            <a:srgbClr val="FF6600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Smoke Exposures of Wildfire Fire Fighters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28606" y="6218148"/>
            <a:ext cx="6208425" cy="523220"/>
          </a:xfrm>
          <a:prstGeom prst="rect">
            <a:avLst/>
          </a:prstGeom>
          <a:solidFill>
            <a:srgbClr val="FFFEB6">
              <a:alpha val="70000"/>
            </a:srgbClr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CA" sz="1400" dirty="0">
                <a:cs typeface="Arial" charset="0"/>
              </a:rPr>
              <a:t>Simpson C., “Evaluation of Urinary Methoxyphenols as Biomarkers of Wood </a:t>
            </a:r>
            <a:endParaRPr lang="en-CA" sz="1400" dirty="0" smtClean="0">
              <a:cs typeface="Arial" charset="0"/>
            </a:endParaRPr>
          </a:p>
          <a:p>
            <a:pPr algn="ctr"/>
            <a:r>
              <a:rPr lang="en-CA" sz="1400" dirty="0" smtClean="0">
                <a:cs typeface="Arial" charset="0"/>
              </a:rPr>
              <a:t>Smoke </a:t>
            </a:r>
            <a:r>
              <a:rPr lang="en-CA" sz="1400" dirty="0">
                <a:cs typeface="Arial" charset="0"/>
              </a:rPr>
              <a:t>Exposure.” </a:t>
            </a:r>
            <a:r>
              <a:rPr lang="en-CA" sz="1400" i="1" dirty="0" smtClean="0">
                <a:cs typeface="Arial" charset="0"/>
              </a:rPr>
              <a:t>Environ</a:t>
            </a:r>
            <a:r>
              <a:rPr lang="en-CA" sz="1400" i="1" dirty="0">
                <a:cs typeface="Arial" charset="0"/>
              </a:rPr>
              <a:t>. Sci. Technol., </a:t>
            </a:r>
            <a:r>
              <a:rPr lang="en-CA" sz="1400" i="1" dirty="0" smtClean="0">
                <a:cs typeface="Arial" charset="0"/>
              </a:rPr>
              <a:t>2006</a:t>
            </a:r>
            <a:r>
              <a:rPr lang="en-CA" sz="1400" i="1" dirty="0">
                <a:cs typeface="Arial" charset="0"/>
              </a:rPr>
              <a:t>, 40, 2163-2170.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107504" y="3356992"/>
            <a:ext cx="8979317" cy="1015663"/>
          </a:xfrm>
          <a:prstGeom prst="rect">
            <a:avLst/>
          </a:prstGeom>
          <a:solidFill>
            <a:srgbClr val="FFFEB6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800000"/>
                </a:solidFill>
              </a:rPr>
              <a:t>A number of methoxyphenols were found in wildfire fire fighters’ urines. </a:t>
            </a:r>
          </a:p>
          <a:p>
            <a:pPr algn="ctr"/>
            <a:r>
              <a:rPr lang="en-US" sz="2000" dirty="0" smtClean="0">
                <a:solidFill>
                  <a:srgbClr val="800000"/>
                </a:solidFill>
              </a:rPr>
              <a:t>Authors proposed these served as useful markers of wood smoke exposures.</a:t>
            </a:r>
          </a:p>
          <a:p>
            <a:pPr algn="ctr"/>
            <a:r>
              <a:rPr lang="en-US" sz="2000" dirty="0" smtClean="0">
                <a:solidFill>
                  <a:srgbClr val="800000"/>
                </a:solidFill>
              </a:rPr>
              <a:t>We added 20 methoxyphenols to our suite of target chemicals.</a:t>
            </a: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9A169B-4A2B-3E43-927F-10A4B10EA8EC}" type="slidenum">
              <a:rPr lang="en-CA" smtClean="0"/>
              <a:pPr>
                <a:defRPr/>
              </a:pPr>
              <a:t>8</a:t>
            </a:fld>
            <a:endParaRPr lang="en-CA" dirty="0"/>
          </a:p>
        </p:txBody>
      </p:sp>
      <p:grpSp>
        <p:nvGrpSpPr>
          <p:cNvPr id="24" name="Group 23"/>
          <p:cNvGrpSpPr/>
          <p:nvPr/>
        </p:nvGrpSpPr>
        <p:grpSpPr>
          <a:xfrm>
            <a:off x="2411760" y="4437112"/>
            <a:ext cx="4152889" cy="1682287"/>
            <a:chOff x="3530371" y="619670"/>
            <a:chExt cx="4413503" cy="1787430"/>
          </a:xfrm>
          <a:solidFill>
            <a:schemeClr val="bg1"/>
          </a:solidFill>
        </p:grpSpPr>
        <p:grpSp>
          <p:nvGrpSpPr>
            <p:cNvPr id="25" name="Group 11"/>
            <p:cNvGrpSpPr>
              <a:grpSpLocks/>
            </p:cNvGrpSpPr>
            <p:nvPr/>
          </p:nvGrpSpPr>
          <p:grpSpPr bwMode="auto">
            <a:xfrm>
              <a:off x="3530371" y="619670"/>
              <a:ext cx="4413503" cy="1787430"/>
              <a:chOff x="432" y="1423"/>
              <a:chExt cx="4623" cy="1890"/>
            </a:xfrm>
            <a:grpFill/>
          </p:grpSpPr>
          <p:sp>
            <p:nvSpPr>
              <p:cNvPr id="27" name="AutoShape 5"/>
              <p:cNvSpPr>
                <a:spLocks noChangeAspect="1" noChangeArrowheads="1" noTextEdit="1"/>
              </p:cNvSpPr>
              <p:nvPr/>
            </p:nvSpPr>
            <p:spPr bwMode="auto">
              <a:xfrm>
                <a:off x="432" y="1423"/>
                <a:ext cx="4623" cy="1890"/>
              </a:xfrm>
              <a:prstGeom prst="rect">
                <a:avLst/>
              </a:prstGeom>
              <a:grpFill/>
              <a:ln w="15875">
                <a:solidFill>
                  <a:schemeClr val="tx1"/>
                </a:solidFill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ea typeface="+mn-ea"/>
                </a:endParaRPr>
              </a:p>
            </p:txBody>
          </p:sp>
          <p:graphicFrame>
            <p:nvGraphicFramePr>
              <p:cNvPr id="28" name="Object 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10845287"/>
                  </p:ext>
                </p:extLst>
              </p:nvPr>
            </p:nvGraphicFramePr>
            <p:xfrm>
              <a:off x="1138" y="1776"/>
              <a:ext cx="1110" cy="1132"/>
            </p:xfrm>
            <a:graphic>
              <a:graphicData uri="http://schemas.openxmlformats.org/presentationml/2006/ole">
                <p:oleObj spid="_x0000_s149562" r:id="rId19" imgW="1133856" imgH="1155192" progId="">
                  <p:embed/>
                </p:oleObj>
              </a:graphicData>
            </a:graphic>
          </p:graphicFrame>
          <p:sp>
            <p:nvSpPr>
              <p:cNvPr id="29" name="Text Box 7"/>
              <p:cNvSpPr txBox="1">
                <a:spLocks noChangeArrowheads="1"/>
              </p:cNvSpPr>
              <p:nvPr/>
            </p:nvSpPr>
            <p:spPr bwMode="auto">
              <a:xfrm>
                <a:off x="1037" y="2909"/>
                <a:ext cx="3613" cy="302"/>
              </a:xfrm>
              <a:prstGeom prst="rect">
                <a:avLst/>
              </a:prstGeom>
              <a:grpFill/>
              <a:ln w="15875">
                <a:noFill/>
                <a:miter lim="800000"/>
                <a:headEnd/>
                <a:tailEnd/>
              </a:ln>
            </p:spPr>
            <p:txBody>
              <a:bodyPr lIns="80467" tIns="40234" rIns="80467" bIns="40234"/>
              <a:lstStyle/>
              <a:p>
                <a:r>
                  <a:rPr lang="en-CA" altLang="ja-JP" sz="1400" b="1" dirty="0" smtClean="0">
                    <a:solidFill>
                      <a:srgbClr val="000000"/>
                    </a:solidFill>
                    <a:ea typeface="MS Mincho" pitchFamily="49" charset="-128"/>
                  </a:rPr>
                  <a:t>Guaiacols                        Syringols</a:t>
                </a:r>
                <a:endParaRPr lang="en-CA" altLang="ja-JP" sz="1400" b="1" dirty="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graphicFrame>
            <p:nvGraphicFramePr>
              <p:cNvPr id="30" name="Object 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99998619"/>
                  </p:ext>
                </p:extLst>
              </p:nvPr>
            </p:nvGraphicFramePr>
            <p:xfrm>
              <a:off x="2969" y="1776"/>
              <a:ext cx="1668" cy="1132"/>
            </p:xfrm>
            <a:graphic>
              <a:graphicData uri="http://schemas.openxmlformats.org/presentationml/2006/ole">
                <p:oleObj spid="_x0000_s149563" r:id="rId20" imgW="1691640" imgH="1149096" progId="">
                  <p:embed/>
                </p:oleObj>
              </a:graphicData>
            </a:graphic>
          </p:graphicFrame>
        </p:grpSp>
        <p:sp>
          <p:nvSpPr>
            <p:cNvPr id="26" name="TextBox 25"/>
            <p:cNvSpPr txBox="1"/>
            <p:nvPr/>
          </p:nvSpPr>
          <p:spPr>
            <a:xfrm>
              <a:off x="3581734" y="647691"/>
              <a:ext cx="4285504" cy="327013"/>
            </a:xfrm>
            <a:prstGeom prst="rect">
              <a:avLst/>
            </a:prstGeom>
            <a:grpFill/>
            <a:ln w="158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4800"/>
                  </a:solidFill>
                </a:rPr>
                <a:t>Taste of wood smoke    Smell of wood smoke</a:t>
              </a:r>
              <a:endParaRPr lang="en-US" sz="1400" b="1" dirty="0">
                <a:solidFill>
                  <a:srgbClr val="0048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3531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FSBackUpCrewandPumperonStandby2(Nov10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7584" y="6063679"/>
            <a:ext cx="7455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Fire Fighter Training Centre, Toronto Fire Department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395536" y="202934"/>
            <a:ext cx="8280920" cy="3874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CA" sz="3200" b="1" dirty="0" smtClean="0">
                <a:solidFill>
                  <a:srgbClr val="FFFEB6"/>
                </a:solidFill>
              </a:rPr>
              <a:t>Burn House Training Exercises </a:t>
            </a:r>
            <a:r>
              <a:rPr lang="en-CA" sz="3200" b="1" dirty="0" smtClean="0"/>
              <a:t> </a:t>
            </a:r>
          </a:p>
          <a:p>
            <a:pPr algn="ctr">
              <a:spcBef>
                <a:spcPct val="50000"/>
              </a:spcBef>
            </a:pPr>
            <a:r>
              <a:rPr lang="en-CA" b="1" dirty="0" smtClean="0">
                <a:solidFill>
                  <a:srgbClr val="FFFEB6"/>
                </a:solidFill>
              </a:rPr>
              <a:t>Burlington</a:t>
            </a:r>
            <a:r>
              <a:rPr lang="en-CA" b="1" dirty="0">
                <a:solidFill>
                  <a:srgbClr val="FFFEB6"/>
                </a:solidFill>
              </a:rPr>
              <a:t>, Hamilton (2x), Ottawa, </a:t>
            </a:r>
            <a:r>
              <a:rPr lang="en-CA" b="1" dirty="0" smtClean="0">
                <a:solidFill>
                  <a:srgbClr val="FFFEB6"/>
                </a:solidFill>
              </a:rPr>
              <a:t>Toronto Fire Services</a:t>
            </a:r>
            <a:endParaRPr lang="en-CA" b="1" dirty="0">
              <a:solidFill>
                <a:srgbClr val="FFFEB6"/>
              </a:solidFill>
            </a:endParaRPr>
          </a:p>
          <a:p>
            <a:pPr>
              <a:spcBef>
                <a:spcPct val="50000"/>
              </a:spcBef>
            </a:pPr>
            <a:endParaRPr lang="en-CA" sz="1050" dirty="0"/>
          </a:p>
          <a:p>
            <a:pPr>
              <a:spcBef>
                <a:spcPct val="50000"/>
              </a:spcBef>
            </a:pPr>
            <a:r>
              <a:rPr lang="en-CA" sz="2400" b="1" dirty="0">
                <a:solidFill>
                  <a:srgbClr val="800000"/>
                </a:solidFill>
              </a:rPr>
              <a:t>Sampling </a:t>
            </a:r>
            <a:r>
              <a:rPr lang="en-CA" sz="2400" b="1" dirty="0" smtClean="0">
                <a:solidFill>
                  <a:srgbClr val="800000"/>
                </a:solidFill>
              </a:rPr>
              <a:t>and Analysis:</a:t>
            </a:r>
            <a:endParaRPr lang="en-CA" sz="2400" b="1" dirty="0">
              <a:solidFill>
                <a:srgbClr val="800000"/>
              </a:solidFill>
            </a:endParaRPr>
          </a:p>
          <a:p>
            <a:pPr>
              <a:spcBef>
                <a:spcPct val="50000"/>
              </a:spcBef>
            </a:pPr>
            <a:r>
              <a:rPr lang="en-CA" b="1" dirty="0" smtClean="0">
                <a:solidFill>
                  <a:srgbClr val="800000"/>
                </a:solidFill>
              </a:rPr>
              <a:t>Air:</a:t>
            </a:r>
            <a:r>
              <a:rPr lang="en-CA" b="1" dirty="0" smtClean="0">
                <a:solidFill>
                  <a:srgbClr val="FFFEB6"/>
                </a:solidFill>
              </a:rPr>
              <a:t> </a:t>
            </a:r>
            <a:r>
              <a:rPr lang="en-CA" dirty="0" smtClean="0">
                <a:solidFill>
                  <a:srgbClr val="FFFEB6"/>
                </a:solidFill>
              </a:rPr>
              <a:t>air particulate, gases (12), VOCs (17), </a:t>
            </a:r>
          </a:p>
          <a:p>
            <a:pPr>
              <a:spcBef>
                <a:spcPct val="50000"/>
              </a:spcBef>
            </a:pPr>
            <a:r>
              <a:rPr lang="en-CA" dirty="0">
                <a:solidFill>
                  <a:srgbClr val="FFFEB6"/>
                </a:solidFill>
              </a:rPr>
              <a:t> </a:t>
            </a:r>
            <a:r>
              <a:rPr lang="en-CA" dirty="0" smtClean="0">
                <a:solidFill>
                  <a:srgbClr val="FFFEB6"/>
                </a:solidFill>
              </a:rPr>
              <a:t>   PAH (25), methoxyphenols (20).</a:t>
            </a:r>
            <a:endParaRPr lang="en-CA" dirty="0">
              <a:solidFill>
                <a:srgbClr val="FFFEB6"/>
              </a:solidFill>
            </a:endParaRPr>
          </a:p>
          <a:p>
            <a:pPr>
              <a:spcBef>
                <a:spcPct val="50000"/>
              </a:spcBef>
            </a:pPr>
            <a:r>
              <a:rPr lang="en-CA" b="1" dirty="0" smtClean="0">
                <a:solidFill>
                  <a:srgbClr val="800000"/>
                </a:solidFill>
              </a:rPr>
              <a:t>Skin:</a:t>
            </a:r>
            <a:r>
              <a:rPr lang="en-CA" dirty="0" smtClean="0">
                <a:solidFill>
                  <a:srgbClr val="FFFEB6"/>
                </a:solidFill>
              </a:rPr>
              <a:t> five sites on each fire fighter.</a:t>
            </a:r>
          </a:p>
          <a:p>
            <a:pPr>
              <a:spcBef>
                <a:spcPct val="50000"/>
              </a:spcBef>
            </a:pPr>
            <a:r>
              <a:rPr lang="en-CA" b="1" dirty="0" smtClean="0">
                <a:solidFill>
                  <a:srgbClr val="800000"/>
                </a:solidFill>
              </a:rPr>
              <a:t>Urine:</a:t>
            </a:r>
            <a:r>
              <a:rPr lang="en-CA" b="1" dirty="0" smtClean="0">
                <a:solidFill>
                  <a:srgbClr val="FFFEB6"/>
                </a:solidFill>
              </a:rPr>
              <a:t> </a:t>
            </a:r>
            <a:r>
              <a:rPr lang="en-CA" dirty="0" smtClean="0">
                <a:solidFill>
                  <a:srgbClr val="FFFEB6"/>
                </a:solidFill>
              </a:rPr>
              <a:t>before fire exercise and for </a:t>
            </a:r>
          </a:p>
          <a:p>
            <a:pPr>
              <a:spcBef>
                <a:spcPct val="50000"/>
              </a:spcBef>
            </a:pPr>
            <a:r>
              <a:rPr lang="en-CA" dirty="0">
                <a:solidFill>
                  <a:srgbClr val="FFFEB6"/>
                </a:solidFill>
              </a:rPr>
              <a:t>	</a:t>
            </a:r>
            <a:r>
              <a:rPr lang="en-CA" dirty="0" smtClean="0">
                <a:solidFill>
                  <a:srgbClr val="FFFEB6"/>
                </a:solidFill>
              </a:rPr>
              <a:t>the next 24 hours.</a:t>
            </a:r>
            <a:endParaRPr lang="en-CA" sz="1050" dirty="0">
              <a:solidFill>
                <a:srgbClr val="FFFE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7525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tailEnd type="arrow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ＭＳ Ｐゴシック"/>
      <a:cs typeface="Arial"/>
    </a:majorFont>
    <a:minorFont>
      <a:latin typeface="Arial"/>
      <a:ea typeface="ＭＳ Ｐゴシック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ＭＳ Ｐゴシック"/>
      <a:cs typeface="Arial"/>
    </a:majorFont>
    <a:minorFont>
      <a:latin typeface="Arial"/>
      <a:ea typeface="ＭＳ Ｐゴシック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14221</TotalTime>
  <Words>2652</Words>
  <Application>Microsoft Macintosh PowerPoint</Application>
  <PresentationFormat>On-screen Show (4:3)</PresentationFormat>
  <Paragraphs>451</Paragraphs>
  <Slides>53</Slides>
  <Notes>22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Default Design</vt:lpstr>
      <vt:lpstr>Chart</vt:lpstr>
      <vt:lpstr>Worksheet</vt:lpstr>
      <vt:lpstr>CS ChemDraw Drawing</vt:lpstr>
      <vt:lpstr>Exposures of Fire Fighters during Training Exercises</vt:lpstr>
      <vt:lpstr>Slide 2</vt:lpstr>
      <vt:lpstr>Routes of Chemical Exposures</vt:lpstr>
      <vt:lpstr>Slide 4</vt:lpstr>
      <vt:lpstr>Slide 5</vt:lpstr>
      <vt:lpstr>Personal Air Sampling Equipment and  Skin Sampling Sites on Fire Fighters</vt:lpstr>
      <vt:lpstr>Slide 7</vt:lpstr>
      <vt:lpstr>Slide 8</vt:lpstr>
      <vt:lpstr>Slide 9</vt:lpstr>
      <vt:lpstr>Slide 10</vt:lpstr>
      <vt:lpstr>Slide 11</vt:lpstr>
      <vt:lpstr>Slide 12</vt:lpstr>
      <vt:lpstr>Slide 13</vt:lpstr>
      <vt:lpstr>Formaldehyde Concentrations in Air</vt:lpstr>
      <vt:lpstr>Slide 15</vt:lpstr>
      <vt:lpstr>Slide 16</vt:lpstr>
      <vt:lpstr>Take-home Messages – Part 2</vt:lpstr>
      <vt:lpstr>Slide 18</vt:lpstr>
      <vt:lpstr>Slide 19</vt:lpstr>
      <vt:lpstr>Slide 20</vt:lpstr>
      <vt:lpstr>Slide 21</vt:lpstr>
      <vt:lpstr>Slide 22</vt:lpstr>
      <vt:lpstr>Take-home Messages – Part 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Take-home Messages – Part 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Take-home Messages – Part 5</vt:lpstr>
      <vt:lpstr>Slide 46</vt:lpstr>
      <vt:lpstr>Slide 47</vt:lpstr>
      <vt:lpstr>Slide 48</vt:lpstr>
      <vt:lpstr>Acknowledgements</vt:lpstr>
      <vt:lpstr>Slide 50</vt:lpstr>
      <vt:lpstr>Airborne Particulate Concentrations</vt:lpstr>
      <vt:lpstr>Slide 52</vt:lpstr>
      <vt:lpstr>Slide 53</vt:lpstr>
    </vt:vector>
  </TitlesOfParts>
  <Company>McMaster University</Company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OEHL</dc:creator>
  <cp:lastModifiedBy>Peter McBride</cp:lastModifiedBy>
  <cp:revision>306</cp:revision>
  <cp:lastPrinted>2011-02-18T14:38:09Z</cp:lastPrinted>
  <dcterms:created xsi:type="dcterms:W3CDTF">2013-02-07T15:38:17Z</dcterms:created>
  <dcterms:modified xsi:type="dcterms:W3CDTF">2013-02-07T15:40:19Z</dcterms:modified>
</cp:coreProperties>
</file>